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19.jpg" ContentType="image/jpe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Lst>
  <p:notesMasterIdLst>
    <p:notesMasterId r:id="rId16"/>
  </p:notesMasterIdLst>
  <p:handoutMasterIdLst>
    <p:handoutMasterId r:id="rId17"/>
  </p:handoutMasterIdLst>
  <p:sldIdLst>
    <p:sldId id="510" r:id="rId3"/>
    <p:sldId id="257" r:id="rId4"/>
    <p:sldId id="261" r:id="rId5"/>
    <p:sldId id="258" r:id="rId6"/>
    <p:sldId id="504" r:id="rId7"/>
    <p:sldId id="259" r:id="rId8"/>
    <p:sldId id="505" r:id="rId9"/>
    <p:sldId id="506" r:id="rId10"/>
    <p:sldId id="507" r:id="rId11"/>
    <p:sldId id="508" r:id="rId12"/>
    <p:sldId id="509" r:id="rId13"/>
    <p:sldId id="373" r:id="rId14"/>
    <p:sldId id="51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C477"/>
    <a:srgbClr val="EDF6FC"/>
    <a:srgbClr val="F6FDFE"/>
    <a:srgbClr val="F1FAFD"/>
    <a:srgbClr val="F5FCFE"/>
    <a:srgbClr val="F1F9FD"/>
    <a:srgbClr val="FEA700"/>
    <a:srgbClr val="ECECEC"/>
    <a:srgbClr val="C8DF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08537A-7614-45C3-B61D-09E27A1D7F52}" v="6" dt="2020-08-28T15:49:49.1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3" autoAdjust="0"/>
    <p:restoredTop sz="94010" autoAdjust="0"/>
  </p:normalViewPr>
  <p:slideViewPr>
    <p:cSldViewPr snapToGrid="0" showGuides="1">
      <p:cViewPr varScale="1">
        <p:scale>
          <a:sx n="124" d="100"/>
          <a:sy n="124" d="100"/>
        </p:scale>
        <p:origin x="616" y="168"/>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Zayas" userId="yIapVPlw+bKfnqBA8p7EkIqP8UhsZivDfWZ0QrEbwfQ=" providerId="None" clId="Web-{1008537A-7614-45C3-B61D-09E27A1D7F52}"/>
    <pc:docChg chg="modSld">
      <pc:chgData name="Michael Zayas" userId="yIapVPlw+bKfnqBA8p7EkIqP8UhsZivDfWZ0QrEbwfQ=" providerId="None" clId="Web-{1008537A-7614-45C3-B61D-09E27A1D7F52}" dt="2020-08-28T15:49:49.109" v="5"/>
      <pc:docMkLst>
        <pc:docMk/>
      </pc:docMkLst>
      <pc:sldChg chg="delSp">
        <pc:chgData name="Michael Zayas" userId="yIapVPlw+bKfnqBA8p7EkIqP8UhsZivDfWZ0QrEbwfQ=" providerId="None" clId="Web-{1008537A-7614-45C3-B61D-09E27A1D7F52}" dt="2020-08-28T15:49:49.109" v="5"/>
        <pc:sldMkLst>
          <pc:docMk/>
          <pc:sldMk cId="768711396" sldId="261"/>
        </pc:sldMkLst>
        <pc:spChg chg="del">
          <ac:chgData name="Michael Zayas" userId="yIapVPlw+bKfnqBA8p7EkIqP8UhsZivDfWZ0QrEbwfQ=" providerId="None" clId="Web-{1008537A-7614-45C3-B61D-09E27A1D7F52}" dt="2020-08-28T15:49:45.655" v="0"/>
          <ac:spMkLst>
            <pc:docMk/>
            <pc:sldMk cId="768711396" sldId="261"/>
            <ac:spMk id="3" creationId="{00000000-0000-0000-0000-000000000000}"/>
          </ac:spMkLst>
        </pc:spChg>
        <pc:spChg chg="del">
          <ac:chgData name="Michael Zayas" userId="yIapVPlw+bKfnqBA8p7EkIqP8UhsZivDfWZ0QrEbwfQ=" providerId="None" clId="Web-{1008537A-7614-45C3-B61D-09E27A1D7F52}" dt="2020-08-28T15:49:47.312" v="1"/>
          <ac:spMkLst>
            <pc:docMk/>
            <pc:sldMk cId="768711396" sldId="261"/>
            <ac:spMk id="4" creationId="{00000000-0000-0000-0000-000000000000}"/>
          </ac:spMkLst>
        </pc:spChg>
        <pc:spChg chg="del">
          <ac:chgData name="Michael Zayas" userId="yIapVPlw+bKfnqBA8p7EkIqP8UhsZivDfWZ0QrEbwfQ=" providerId="None" clId="Web-{1008537A-7614-45C3-B61D-09E27A1D7F52}" dt="2020-08-28T15:49:49.109" v="5"/>
          <ac:spMkLst>
            <pc:docMk/>
            <pc:sldMk cId="768711396" sldId="261"/>
            <ac:spMk id="5" creationId="{00000000-0000-0000-0000-000000000000}"/>
          </ac:spMkLst>
        </pc:spChg>
        <pc:spChg chg="del">
          <ac:chgData name="Michael Zayas" userId="yIapVPlw+bKfnqBA8p7EkIqP8UhsZivDfWZ0QrEbwfQ=" providerId="None" clId="Web-{1008537A-7614-45C3-B61D-09E27A1D7F52}" dt="2020-08-28T15:49:49.109" v="4"/>
          <ac:spMkLst>
            <pc:docMk/>
            <pc:sldMk cId="768711396" sldId="261"/>
            <ac:spMk id="6" creationId="{00000000-0000-0000-0000-000000000000}"/>
          </ac:spMkLst>
        </pc:spChg>
        <pc:spChg chg="del">
          <ac:chgData name="Michael Zayas" userId="yIapVPlw+bKfnqBA8p7EkIqP8UhsZivDfWZ0QrEbwfQ=" providerId="None" clId="Web-{1008537A-7614-45C3-B61D-09E27A1D7F52}" dt="2020-08-28T15:49:49.109" v="3"/>
          <ac:spMkLst>
            <pc:docMk/>
            <pc:sldMk cId="768711396" sldId="261"/>
            <ac:spMk id="7" creationId="{00000000-0000-0000-0000-000000000000}"/>
          </ac:spMkLst>
        </pc:spChg>
        <pc:spChg chg="del">
          <ac:chgData name="Michael Zayas" userId="yIapVPlw+bKfnqBA8p7EkIqP8UhsZivDfWZ0QrEbwfQ=" providerId="None" clId="Web-{1008537A-7614-45C3-B61D-09E27A1D7F52}" dt="2020-08-28T15:49:49.109" v="2"/>
          <ac:spMkLst>
            <pc:docMk/>
            <pc:sldMk cId="768711396" sldId="261"/>
            <ac:spMk id="8"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BA1DE1-2ABC-4D8D-BF5B-16AC0F8BF8F7}" type="datetimeFigureOut">
              <a:rPr lang="en-US" smtClean="0"/>
              <a:t>8/28/2020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9AA354-5CE0-4E02-9B38-72EBB733B4A0}" type="slidenum">
              <a:rPr lang="en-US" smtClean="0"/>
              <a:t>‹#›</a:t>
            </a:fld>
            <a:endParaRPr lang="en-US"/>
          </a:p>
        </p:txBody>
      </p:sp>
    </p:spTree>
    <p:extLst>
      <p:ext uri="{BB962C8B-B14F-4D97-AF65-F5344CB8AC3E}">
        <p14:creationId xmlns:p14="http://schemas.microsoft.com/office/powerpoint/2010/main" val="3822438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ADC226-19F5-4BBC-9A14-052BF1E420EA}" type="datetimeFigureOut">
              <a:rPr lang="en-US" smtClean="0"/>
              <a:t>8/28/2020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39B8B1-29BE-463B-9774-2A8DD86A7359}" type="slidenum">
              <a:rPr lang="en-US" smtClean="0"/>
              <a:t>‹#›</a:t>
            </a:fld>
            <a:endParaRPr lang="en-US"/>
          </a:p>
        </p:txBody>
      </p:sp>
    </p:spTree>
    <p:extLst>
      <p:ext uri="{BB962C8B-B14F-4D97-AF65-F5344CB8AC3E}">
        <p14:creationId xmlns:p14="http://schemas.microsoft.com/office/powerpoint/2010/main" val="3637718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ADE6BD8C-F1B0-7E45-8A16-B1A73C58539D}"/>
              </a:ext>
            </a:extLst>
          </p:cNvPr>
          <p:cNvSpPr>
            <a:spLocks noGrp="1"/>
          </p:cNvSpPr>
          <p:nvPr>
            <p:ph sz="quarter" idx="16" hasCustomPrompt="1"/>
          </p:nvPr>
        </p:nvSpPr>
        <p:spPr>
          <a:xfrm>
            <a:off x="6695440" y="0"/>
            <a:ext cx="5496560" cy="6858000"/>
          </a:xfrm>
        </p:spPr>
        <p:txBody>
          <a:bodyPr/>
          <a:lstStyle>
            <a:lvl1pPr marL="0" indent="0">
              <a:buFontTx/>
              <a:buNone/>
              <a:defRPr/>
            </a:lvl1pPr>
          </a:lstStyle>
          <a:p>
            <a:pPr lvl="0"/>
            <a:r>
              <a:rPr lang="en-US" dirty="0"/>
              <a:t>Insert Photo, Chart, Media Here</a:t>
            </a:r>
          </a:p>
        </p:txBody>
      </p:sp>
      <p:sp>
        <p:nvSpPr>
          <p:cNvPr id="4" name="Text Placeholder 3">
            <a:extLst>
              <a:ext uri="{FF2B5EF4-FFF2-40B4-BE49-F238E27FC236}">
                <a16:creationId xmlns:a16="http://schemas.microsoft.com/office/drawing/2014/main" id="{7160CB45-98BE-DB4D-AC63-A1D5956A751A}"/>
              </a:ext>
            </a:extLst>
          </p:cNvPr>
          <p:cNvSpPr>
            <a:spLocks noGrp="1"/>
          </p:cNvSpPr>
          <p:nvPr>
            <p:ph type="body" sz="quarter" idx="15" hasCustomPrompt="1"/>
          </p:nvPr>
        </p:nvSpPr>
        <p:spPr>
          <a:xfrm>
            <a:off x="435703" y="1226917"/>
            <a:ext cx="5810115" cy="5129433"/>
          </a:xfrm>
        </p:spPr>
        <p:txBody>
          <a:bodyPr/>
          <a:lstStyle>
            <a:lvl1pPr marL="0" indent="0">
              <a:buNone/>
              <a:defRPr/>
            </a:lvl1pPr>
          </a:lstStyle>
          <a:p>
            <a:pPr lvl="0"/>
            <a:r>
              <a:rPr lang="en-US" dirty="0"/>
              <a:t>Add Text Here</a:t>
            </a:r>
          </a:p>
        </p:txBody>
      </p:sp>
      <p:sp>
        <p:nvSpPr>
          <p:cNvPr id="14" name="Title 1">
            <a:extLst>
              <a:ext uri="{FF2B5EF4-FFF2-40B4-BE49-F238E27FC236}">
                <a16:creationId xmlns:a16="http://schemas.microsoft.com/office/drawing/2014/main" id="{E32F751F-93F1-0942-99F9-8A859212D9B4}"/>
              </a:ext>
            </a:extLst>
          </p:cNvPr>
          <p:cNvSpPr>
            <a:spLocks noGrp="1"/>
          </p:cNvSpPr>
          <p:nvPr>
            <p:ph type="title" hasCustomPrompt="1"/>
          </p:nvPr>
        </p:nvSpPr>
        <p:spPr>
          <a:xfrm>
            <a:off x="435944" y="252123"/>
            <a:ext cx="5809833" cy="631280"/>
          </a:xfrm>
        </p:spPr>
        <p:txBody>
          <a:bodyPr>
            <a:noAutofit/>
          </a:bodyPr>
          <a:lstStyle>
            <a:lvl1pPr algn="l">
              <a:defRPr sz="2400" b="1">
                <a:solidFill>
                  <a:schemeClr val="accent5"/>
                </a:solidFill>
              </a:defRPr>
            </a:lvl1pPr>
          </a:lstStyle>
          <a:p>
            <a:r>
              <a:rPr lang="en-US" dirty="0"/>
              <a:t>Main header goes here</a:t>
            </a:r>
            <a:endParaRPr lang="en-ID" dirty="0"/>
          </a:p>
        </p:txBody>
      </p:sp>
      <p:sp>
        <p:nvSpPr>
          <p:cNvPr id="10" name="Rectangle 9">
            <a:extLst>
              <a:ext uri="{FF2B5EF4-FFF2-40B4-BE49-F238E27FC236}">
                <a16:creationId xmlns:a16="http://schemas.microsoft.com/office/drawing/2014/main" id="{7BDBAEDD-4887-7F43-92A8-D905B17041FE}"/>
              </a:ext>
            </a:extLst>
          </p:cNvPr>
          <p:cNvSpPr/>
          <p:nvPr userDrawn="1"/>
        </p:nvSpPr>
        <p:spPr>
          <a:xfrm>
            <a:off x="261560" y="6537426"/>
            <a:ext cx="4729180" cy="215444"/>
          </a:xfrm>
          <a:prstGeom prst="rect">
            <a:avLst/>
          </a:prstGeom>
        </p:spPr>
        <p:txBody>
          <a:bodyPr wrap="none">
            <a:spAutoFit/>
          </a:bodyPr>
          <a:lstStyle/>
          <a:p>
            <a:pPr eaLnBrk="1" hangingPunct="1">
              <a:defRPr/>
            </a:pPr>
            <a:r>
              <a:rPr lang="en-US" altLang="en-US" sz="800" dirty="0">
                <a:solidFill>
                  <a:schemeClr val="tx1">
                    <a:lumMod val="60000"/>
                    <a:lumOff val="40000"/>
                  </a:schemeClr>
                </a:solidFill>
                <a:ea typeface="+mn-ea"/>
                <a:cs typeface="Arial" pitchFamily="34" charset="0"/>
                <a:sym typeface="+mn-lt"/>
              </a:rPr>
              <a:t>Copyright © 2019 World Fuel Services Corporation. Proprietary &amp; Confidential. All Rights Reserved.</a:t>
            </a:r>
          </a:p>
        </p:txBody>
      </p:sp>
      <p:sp>
        <p:nvSpPr>
          <p:cNvPr id="21" name="Slide Number Placeholder 4">
            <a:extLst>
              <a:ext uri="{FF2B5EF4-FFF2-40B4-BE49-F238E27FC236}">
                <a16:creationId xmlns:a16="http://schemas.microsoft.com/office/drawing/2014/main" id="{359014D7-F88C-D64F-8C22-24168C1FFA6B}"/>
              </a:ext>
            </a:extLst>
          </p:cNvPr>
          <p:cNvSpPr>
            <a:spLocks noGrp="1"/>
          </p:cNvSpPr>
          <p:nvPr>
            <p:ph type="sldNum" sz="quarter" idx="4"/>
          </p:nvPr>
        </p:nvSpPr>
        <p:spPr>
          <a:xfrm>
            <a:off x="11353800" y="6356349"/>
            <a:ext cx="65978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75FB2569-B1D0-7540-BC22-3C6D5F109DFC}" type="slidenum">
              <a:rPr lang="en-US" smtClean="0"/>
              <a:pPr/>
              <a:t>‹#›</a:t>
            </a:fld>
            <a:endParaRPr lang="en-US" dirty="0"/>
          </a:p>
        </p:txBody>
      </p:sp>
    </p:spTree>
    <p:extLst>
      <p:ext uri="{BB962C8B-B14F-4D97-AF65-F5344CB8AC3E}">
        <p14:creationId xmlns:p14="http://schemas.microsoft.com/office/powerpoint/2010/main" val="343621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956D3E-B9CA-E643-ACA4-2441E2B1CE02}"/>
              </a:ext>
            </a:extLst>
          </p:cNvPr>
          <p:cNvSpPr txBox="1"/>
          <p:nvPr userDrawn="1"/>
        </p:nvSpPr>
        <p:spPr>
          <a:xfrm>
            <a:off x="986620" y="1517369"/>
            <a:ext cx="1935995" cy="369332"/>
          </a:xfrm>
          <a:prstGeom prst="rect">
            <a:avLst/>
          </a:prstGeom>
          <a:noFill/>
        </p:spPr>
        <p:txBody>
          <a:bodyPr wrap="square" rtlCol="0">
            <a:spAutoFit/>
          </a:bodyPr>
          <a:lstStyle/>
          <a:p>
            <a:pPr algn="ctr"/>
            <a:r>
              <a:rPr lang="en-US" b="1" dirty="0"/>
              <a:t>Picture Title</a:t>
            </a:r>
          </a:p>
        </p:txBody>
      </p:sp>
      <p:sp>
        <p:nvSpPr>
          <p:cNvPr id="14" name="TextBox 13">
            <a:extLst>
              <a:ext uri="{FF2B5EF4-FFF2-40B4-BE49-F238E27FC236}">
                <a16:creationId xmlns:a16="http://schemas.microsoft.com/office/drawing/2014/main" id="{B560CE60-EE06-BF4F-BD87-6DE9065AB59F}"/>
              </a:ext>
            </a:extLst>
          </p:cNvPr>
          <p:cNvSpPr txBox="1"/>
          <p:nvPr userDrawn="1"/>
        </p:nvSpPr>
        <p:spPr>
          <a:xfrm>
            <a:off x="3784904" y="1517369"/>
            <a:ext cx="1935995" cy="369332"/>
          </a:xfrm>
          <a:prstGeom prst="rect">
            <a:avLst/>
          </a:prstGeom>
          <a:noFill/>
        </p:spPr>
        <p:txBody>
          <a:bodyPr wrap="square" rtlCol="0">
            <a:spAutoFit/>
          </a:bodyPr>
          <a:lstStyle/>
          <a:p>
            <a:pPr algn="ctr"/>
            <a:r>
              <a:rPr lang="en-US" b="1" dirty="0"/>
              <a:t>Picture Title</a:t>
            </a:r>
          </a:p>
        </p:txBody>
      </p:sp>
      <p:sp>
        <p:nvSpPr>
          <p:cNvPr id="15" name="TextBox 14">
            <a:extLst>
              <a:ext uri="{FF2B5EF4-FFF2-40B4-BE49-F238E27FC236}">
                <a16:creationId xmlns:a16="http://schemas.microsoft.com/office/drawing/2014/main" id="{0249DFD6-6094-474F-BC38-0B162B5390CE}"/>
              </a:ext>
            </a:extLst>
          </p:cNvPr>
          <p:cNvSpPr txBox="1"/>
          <p:nvPr userDrawn="1"/>
        </p:nvSpPr>
        <p:spPr>
          <a:xfrm>
            <a:off x="6583188" y="1517369"/>
            <a:ext cx="1935995" cy="369332"/>
          </a:xfrm>
          <a:prstGeom prst="rect">
            <a:avLst/>
          </a:prstGeom>
          <a:noFill/>
        </p:spPr>
        <p:txBody>
          <a:bodyPr wrap="square" rtlCol="0">
            <a:spAutoFit/>
          </a:bodyPr>
          <a:lstStyle/>
          <a:p>
            <a:pPr algn="ctr"/>
            <a:r>
              <a:rPr lang="en-US" b="1" dirty="0"/>
              <a:t>Picture Title</a:t>
            </a:r>
          </a:p>
        </p:txBody>
      </p:sp>
      <p:sp>
        <p:nvSpPr>
          <p:cNvPr id="16" name="TextBox 15">
            <a:extLst>
              <a:ext uri="{FF2B5EF4-FFF2-40B4-BE49-F238E27FC236}">
                <a16:creationId xmlns:a16="http://schemas.microsoft.com/office/drawing/2014/main" id="{470E39A1-E7E0-ED4F-8637-7CC84C07BF2C}"/>
              </a:ext>
            </a:extLst>
          </p:cNvPr>
          <p:cNvSpPr txBox="1"/>
          <p:nvPr userDrawn="1"/>
        </p:nvSpPr>
        <p:spPr>
          <a:xfrm>
            <a:off x="9381472" y="1517369"/>
            <a:ext cx="1935995" cy="369332"/>
          </a:xfrm>
          <a:prstGeom prst="rect">
            <a:avLst/>
          </a:prstGeom>
          <a:noFill/>
        </p:spPr>
        <p:txBody>
          <a:bodyPr wrap="square" rtlCol="0">
            <a:spAutoFit/>
          </a:bodyPr>
          <a:lstStyle/>
          <a:p>
            <a:pPr algn="ctr"/>
            <a:r>
              <a:rPr lang="en-US" b="1" dirty="0"/>
              <a:t>Picture Title</a:t>
            </a:r>
          </a:p>
        </p:txBody>
      </p:sp>
      <p:sp>
        <p:nvSpPr>
          <p:cNvPr id="8" name="Text Placeholder 7">
            <a:extLst>
              <a:ext uri="{FF2B5EF4-FFF2-40B4-BE49-F238E27FC236}">
                <a16:creationId xmlns:a16="http://schemas.microsoft.com/office/drawing/2014/main" id="{BEFAA734-A9E0-474B-A57D-9E73FA5FA5D4}"/>
              </a:ext>
            </a:extLst>
          </p:cNvPr>
          <p:cNvSpPr>
            <a:spLocks noGrp="1"/>
          </p:cNvSpPr>
          <p:nvPr>
            <p:ph type="body" sz="quarter" idx="18" hasCustomPrompt="1"/>
          </p:nvPr>
        </p:nvSpPr>
        <p:spPr>
          <a:xfrm>
            <a:off x="752938" y="4458391"/>
            <a:ext cx="2401887" cy="1438275"/>
          </a:xfrm>
        </p:spPr>
        <p:txBody>
          <a:bodyPr>
            <a:normAutofit/>
          </a:bodyPr>
          <a:lstStyle>
            <a:lvl2pPr marL="11113" indent="0" algn="l">
              <a:buFont typeface="Arial" panose="020B0604020202020204" pitchFamily="34" charset="0"/>
              <a:buNone/>
              <a:tabLst/>
              <a:defRPr lang="en-US" sz="1200" b="0" i="0" u="none" strike="noStrike" smtClean="0">
                <a:effectLst/>
                <a:latin typeface="Arial" panose="020B0604020202020204" pitchFamily="34" charset="0"/>
                <a:cs typeface="Arial" panose="020B0604020202020204" pitchFamily="34" charset="0"/>
              </a:defRPr>
            </a:lvl2pPr>
          </a:lstStyle>
          <a:p>
            <a:pPr lvl="1"/>
            <a:r>
              <a:rPr lang="en-US" dirty="0"/>
              <a:t>Caption Text goes here.</a:t>
            </a:r>
          </a:p>
        </p:txBody>
      </p:sp>
      <p:sp>
        <p:nvSpPr>
          <p:cNvPr id="21" name="Rectangle 20">
            <a:extLst>
              <a:ext uri="{FF2B5EF4-FFF2-40B4-BE49-F238E27FC236}">
                <a16:creationId xmlns:a16="http://schemas.microsoft.com/office/drawing/2014/main" id="{6EB72780-6FE1-4444-857E-1D835461D51D}"/>
              </a:ext>
            </a:extLst>
          </p:cNvPr>
          <p:cNvSpPr/>
          <p:nvPr userDrawn="1"/>
        </p:nvSpPr>
        <p:spPr>
          <a:xfrm>
            <a:off x="261560" y="6537426"/>
            <a:ext cx="4729180" cy="215444"/>
          </a:xfrm>
          <a:prstGeom prst="rect">
            <a:avLst/>
          </a:prstGeom>
        </p:spPr>
        <p:txBody>
          <a:bodyPr wrap="none">
            <a:spAutoFit/>
          </a:bodyPr>
          <a:lstStyle/>
          <a:p>
            <a:pPr eaLnBrk="1" hangingPunct="1">
              <a:defRPr/>
            </a:pPr>
            <a:r>
              <a:rPr lang="en-US" altLang="en-US" sz="800" dirty="0">
                <a:solidFill>
                  <a:schemeClr val="tx1">
                    <a:lumMod val="60000"/>
                    <a:lumOff val="40000"/>
                  </a:schemeClr>
                </a:solidFill>
                <a:ea typeface="+mn-ea"/>
                <a:cs typeface="Arial" pitchFamily="34" charset="0"/>
                <a:sym typeface="+mn-lt"/>
              </a:rPr>
              <a:t>Copyright © 2019 World Fuel Services Corporation. Proprietary &amp; Confidential. All Rights Reserved.</a:t>
            </a:r>
          </a:p>
        </p:txBody>
      </p:sp>
      <p:sp>
        <p:nvSpPr>
          <p:cNvPr id="25" name="Slide Number Placeholder 4">
            <a:extLst>
              <a:ext uri="{FF2B5EF4-FFF2-40B4-BE49-F238E27FC236}">
                <a16:creationId xmlns:a16="http://schemas.microsoft.com/office/drawing/2014/main" id="{5596FC7F-8CF4-F84E-8E84-1A2D1B2D8AE1}"/>
              </a:ext>
            </a:extLst>
          </p:cNvPr>
          <p:cNvSpPr>
            <a:spLocks noGrp="1"/>
          </p:cNvSpPr>
          <p:nvPr>
            <p:ph type="sldNum" sz="quarter" idx="4"/>
          </p:nvPr>
        </p:nvSpPr>
        <p:spPr>
          <a:xfrm>
            <a:off x="11353800" y="6356349"/>
            <a:ext cx="65978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75FB2569-B1D0-7540-BC22-3C6D5F109DFC}" type="slidenum">
              <a:rPr lang="en-US" smtClean="0"/>
              <a:pPr/>
              <a:t>‹#›</a:t>
            </a:fld>
            <a:endParaRPr lang="en-US" dirty="0"/>
          </a:p>
        </p:txBody>
      </p:sp>
      <p:sp>
        <p:nvSpPr>
          <p:cNvPr id="5" name="Content Placeholder 4">
            <a:extLst>
              <a:ext uri="{FF2B5EF4-FFF2-40B4-BE49-F238E27FC236}">
                <a16:creationId xmlns:a16="http://schemas.microsoft.com/office/drawing/2014/main" id="{94CA2BEE-A50E-314F-95F9-B0ADC0DB07EA}"/>
              </a:ext>
            </a:extLst>
          </p:cNvPr>
          <p:cNvSpPr>
            <a:spLocks noGrp="1"/>
          </p:cNvSpPr>
          <p:nvPr>
            <p:ph sz="quarter" idx="22" hasCustomPrompt="1"/>
          </p:nvPr>
        </p:nvSpPr>
        <p:spPr>
          <a:xfrm>
            <a:off x="752938" y="2166974"/>
            <a:ext cx="2401887" cy="1898650"/>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200" dirty="0"/>
              <a:t>Insert Picture, Content, Media here</a:t>
            </a:r>
            <a:endParaRPr lang="en-US" dirty="0"/>
          </a:p>
        </p:txBody>
      </p:sp>
      <p:sp>
        <p:nvSpPr>
          <p:cNvPr id="26" name="Content Placeholder 4">
            <a:extLst>
              <a:ext uri="{FF2B5EF4-FFF2-40B4-BE49-F238E27FC236}">
                <a16:creationId xmlns:a16="http://schemas.microsoft.com/office/drawing/2014/main" id="{4540E9A7-5BA7-9E43-AA8E-BEB42A1D3AD3}"/>
              </a:ext>
            </a:extLst>
          </p:cNvPr>
          <p:cNvSpPr>
            <a:spLocks noGrp="1"/>
          </p:cNvSpPr>
          <p:nvPr>
            <p:ph sz="quarter" idx="23" hasCustomPrompt="1"/>
          </p:nvPr>
        </p:nvSpPr>
        <p:spPr>
          <a:xfrm>
            <a:off x="3519286" y="2166974"/>
            <a:ext cx="2401887" cy="1898650"/>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200" dirty="0"/>
              <a:t>Insert Picture, Content, Media here</a:t>
            </a:r>
            <a:endParaRPr lang="en-US" dirty="0"/>
          </a:p>
        </p:txBody>
      </p:sp>
      <p:sp>
        <p:nvSpPr>
          <p:cNvPr id="27" name="Content Placeholder 4">
            <a:extLst>
              <a:ext uri="{FF2B5EF4-FFF2-40B4-BE49-F238E27FC236}">
                <a16:creationId xmlns:a16="http://schemas.microsoft.com/office/drawing/2014/main" id="{B5477000-1888-454B-B63B-877F8FBD618C}"/>
              </a:ext>
            </a:extLst>
          </p:cNvPr>
          <p:cNvSpPr>
            <a:spLocks noGrp="1"/>
          </p:cNvSpPr>
          <p:nvPr>
            <p:ph sz="quarter" idx="24" hasCustomPrompt="1"/>
          </p:nvPr>
        </p:nvSpPr>
        <p:spPr>
          <a:xfrm>
            <a:off x="6285634" y="2166974"/>
            <a:ext cx="2401887" cy="1898650"/>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200" dirty="0"/>
              <a:t>Insert Picture, Content, Media here</a:t>
            </a:r>
            <a:endParaRPr lang="en-US" dirty="0"/>
          </a:p>
        </p:txBody>
      </p:sp>
      <p:sp>
        <p:nvSpPr>
          <p:cNvPr id="28" name="Content Placeholder 4">
            <a:extLst>
              <a:ext uri="{FF2B5EF4-FFF2-40B4-BE49-F238E27FC236}">
                <a16:creationId xmlns:a16="http://schemas.microsoft.com/office/drawing/2014/main" id="{B29126E4-78AD-694A-94D2-F1AF97A5F8D5}"/>
              </a:ext>
            </a:extLst>
          </p:cNvPr>
          <p:cNvSpPr>
            <a:spLocks noGrp="1"/>
          </p:cNvSpPr>
          <p:nvPr>
            <p:ph sz="quarter" idx="25" hasCustomPrompt="1"/>
          </p:nvPr>
        </p:nvSpPr>
        <p:spPr>
          <a:xfrm>
            <a:off x="9148524" y="2166974"/>
            <a:ext cx="2401887" cy="1898650"/>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200" dirty="0"/>
              <a:t>Insert Picture, Content, Media here</a:t>
            </a:r>
            <a:endParaRPr lang="en-US" dirty="0"/>
          </a:p>
        </p:txBody>
      </p:sp>
      <p:sp>
        <p:nvSpPr>
          <p:cNvPr id="29" name="Text Placeholder 7">
            <a:extLst>
              <a:ext uri="{FF2B5EF4-FFF2-40B4-BE49-F238E27FC236}">
                <a16:creationId xmlns:a16="http://schemas.microsoft.com/office/drawing/2014/main" id="{0E786C72-8C08-1145-AC9B-74E094263365}"/>
              </a:ext>
            </a:extLst>
          </p:cNvPr>
          <p:cNvSpPr>
            <a:spLocks noGrp="1"/>
          </p:cNvSpPr>
          <p:nvPr>
            <p:ph type="body" sz="quarter" idx="26" hasCustomPrompt="1"/>
          </p:nvPr>
        </p:nvSpPr>
        <p:spPr>
          <a:xfrm>
            <a:off x="3519285" y="4458391"/>
            <a:ext cx="2401887" cy="1438275"/>
          </a:xfrm>
        </p:spPr>
        <p:txBody>
          <a:bodyPr>
            <a:normAutofit/>
          </a:bodyPr>
          <a:lstStyle>
            <a:lvl2pPr marL="11113" indent="0" algn="l">
              <a:buFont typeface="Arial" panose="020B0604020202020204" pitchFamily="34" charset="0"/>
              <a:buNone/>
              <a:tabLst/>
              <a:defRPr lang="en-US" sz="1200" b="0" i="0" u="none" strike="noStrike" smtClean="0">
                <a:effectLst/>
                <a:latin typeface="Arial" panose="020B0604020202020204" pitchFamily="34" charset="0"/>
                <a:cs typeface="Arial" panose="020B0604020202020204" pitchFamily="34" charset="0"/>
              </a:defRPr>
            </a:lvl2pPr>
          </a:lstStyle>
          <a:p>
            <a:pPr lvl="1"/>
            <a:r>
              <a:rPr lang="en-US" dirty="0"/>
              <a:t>Caption Text goes here.</a:t>
            </a:r>
          </a:p>
        </p:txBody>
      </p:sp>
      <p:sp>
        <p:nvSpPr>
          <p:cNvPr id="30" name="Text Placeholder 7">
            <a:extLst>
              <a:ext uri="{FF2B5EF4-FFF2-40B4-BE49-F238E27FC236}">
                <a16:creationId xmlns:a16="http://schemas.microsoft.com/office/drawing/2014/main" id="{F294CCF8-6379-E141-936B-9F4ECDD50434}"/>
              </a:ext>
            </a:extLst>
          </p:cNvPr>
          <p:cNvSpPr>
            <a:spLocks noGrp="1"/>
          </p:cNvSpPr>
          <p:nvPr>
            <p:ph type="body" sz="quarter" idx="27" hasCustomPrompt="1"/>
          </p:nvPr>
        </p:nvSpPr>
        <p:spPr>
          <a:xfrm>
            <a:off x="6285634" y="4470159"/>
            <a:ext cx="2401887" cy="1426507"/>
          </a:xfrm>
        </p:spPr>
        <p:txBody>
          <a:bodyPr>
            <a:normAutofit/>
          </a:bodyPr>
          <a:lstStyle>
            <a:lvl2pPr marL="11113" indent="0" algn="l">
              <a:buFont typeface="Arial" panose="020B0604020202020204" pitchFamily="34" charset="0"/>
              <a:buNone/>
              <a:tabLst/>
              <a:defRPr lang="en-US" sz="1200" b="0" i="0" u="none" strike="noStrike" smtClean="0">
                <a:effectLst/>
                <a:latin typeface="Arial" panose="020B0604020202020204" pitchFamily="34" charset="0"/>
                <a:cs typeface="Arial" panose="020B0604020202020204" pitchFamily="34" charset="0"/>
              </a:defRPr>
            </a:lvl2pPr>
          </a:lstStyle>
          <a:p>
            <a:pPr lvl="1"/>
            <a:r>
              <a:rPr lang="en-US" dirty="0"/>
              <a:t>Caption Text goes here.</a:t>
            </a:r>
          </a:p>
        </p:txBody>
      </p:sp>
      <p:sp>
        <p:nvSpPr>
          <p:cNvPr id="31" name="Text Placeholder 7">
            <a:extLst>
              <a:ext uri="{FF2B5EF4-FFF2-40B4-BE49-F238E27FC236}">
                <a16:creationId xmlns:a16="http://schemas.microsoft.com/office/drawing/2014/main" id="{05AC66AA-F906-B449-AD6C-A1BC5D3E7DA0}"/>
              </a:ext>
            </a:extLst>
          </p:cNvPr>
          <p:cNvSpPr>
            <a:spLocks noGrp="1"/>
          </p:cNvSpPr>
          <p:nvPr>
            <p:ph type="body" sz="quarter" idx="28" hasCustomPrompt="1"/>
          </p:nvPr>
        </p:nvSpPr>
        <p:spPr>
          <a:xfrm>
            <a:off x="9148524" y="4458391"/>
            <a:ext cx="2401887" cy="1426507"/>
          </a:xfrm>
        </p:spPr>
        <p:txBody>
          <a:bodyPr>
            <a:normAutofit/>
          </a:bodyPr>
          <a:lstStyle>
            <a:lvl2pPr marL="11113" indent="0" algn="l">
              <a:buFont typeface="Arial" panose="020B0604020202020204" pitchFamily="34" charset="0"/>
              <a:buNone/>
              <a:tabLst/>
              <a:defRPr lang="en-US" sz="1200" b="0" i="0" u="none" strike="noStrike" smtClean="0">
                <a:effectLst/>
                <a:latin typeface="Arial" panose="020B0604020202020204" pitchFamily="34" charset="0"/>
                <a:cs typeface="Arial" panose="020B0604020202020204" pitchFamily="34" charset="0"/>
              </a:defRPr>
            </a:lvl2pPr>
          </a:lstStyle>
          <a:p>
            <a:pPr lvl="1"/>
            <a:r>
              <a:rPr lang="en-US" dirty="0"/>
              <a:t>Caption Text goes here.</a:t>
            </a:r>
          </a:p>
        </p:txBody>
      </p:sp>
      <p:sp>
        <p:nvSpPr>
          <p:cNvPr id="19" name="Title 1">
            <a:extLst>
              <a:ext uri="{FF2B5EF4-FFF2-40B4-BE49-F238E27FC236}">
                <a16:creationId xmlns:a16="http://schemas.microsoft.com/office/drawing/2014/main" id="{432961F2-06F3-0641-8EAC-16AEBA9F2380}"/>
              </a:ext>
            </a:extLst>
          </p:cNvPr>
          <p:cNvSpPr>
            <a:spLocks noGrp="1"/>
          </p:cNvSpPr>
          <p:nvPr>
            <p:ph type="title" hasCustomPrompt="1"/>
          </p:nvPr>
        </p:nvSpPr>
        <p:spPr>
          <a:xfrm>
            <a:off x="419745" y="328290"/>
            <a:ext cx="4940367" cy="641250"/>
          </a:xfrm>
        </p:spPr>
        <p:txBody>
          <a:bodyPr>
            <a:noAutofit/>
          </a:bodyPr>
          <a:lstStyle>
            <a:lvl1pPr algn="l">
              <a:defRPr sz="2400" b="1">
                <a:solidFill>
                  <a:schemeClr val="accent5"/>
                </a:solidFill>
              </a:defRPr>
            </a:lvl1pPr>
          </a:lstStyle>
          <a:p>
            <a:r>
              <a:rPr lang="en-US" dirty="0"/>
              <a:t>Main header goes here</a:t>
            </a:r>
            <a:endParaRPr lang="en-ID" dirty="0"/>
          </a:p>
        </p:txBody>
      </p:sp>
    </p:spTree>
    <p:extLst>
      <p:ext uri="{BB962C8B-B14F-4D97-AF65-F5344CB8AC3E}">
        <p14:creationId xmlns:p14="http://schemas.microsoft.com/office/powerpoint/2010/main" val="115551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336800" y="482600"/>
            <a:ext cx="7518400" cy="471365"/>
          </a:xfrm>
          <a:prstGeom prst="rect">
            <a:avLst/>
          </a:prstGeom>
        </p:spPr>
        <p:txBody>
          <a:bodyPr wrap="none" lIns="0" tIns="0" rIns="0" bIns="0" anchor="ctr">
            <a:noAutofit/>
          </a:bodyPr>
          <a:lstStyle>
            <a:lvl1pPr algn="ctr">
              <a:defRPr sz="3200" b="1" baseline="0">
                <a:solidFill>
                  <a:schemeClr val="tx1">
                    <a:lumMod val="50000"/>
                    <a:lumOff val="50000"/>
                  </a:schemeClr>
                </a:solidFill>
              </a:defRPr>
            </a:lvl1pPr>
          </a:lstStyle>
          <a:p>
            <a:r>
              <a:rPr lang="en-US" dirty="0"/>
              <a:t>Click To Edit Master Title Style</a:t>
            </a:r>
          </a:p>
        </p:txBody>
      </p:sp>
      <p:sp>
        <p:nvSpPr>
          <p:cNvPr id="11" name="Text Placeholder 3"/>
          <p:cNvSpPr>
            <a:spLocks noGrp="1"/>
          </p:cNvSpPr>
          <p:nvPr>
            <p:ph type="body" sz="half" idx="2" hasCustomPrompt="1"/>
          </p:nvPr>
        </p:nvSpPr>
        <p:spPr>
          <a:xfrm>
            <a:off x="3352800" y="951922"/>
            <a:ext cx="5486400" cy="267661"/>
          </a:xfrm>
          <a:prstGeom prst="rect">
            <a:avLst/>
          </a:prstGeom>
        </p:spPr>
        <p:txBody>
          <a:bodyPr wrap="none" lIns="0" tIns="0" rIns="0" bIns="0" anchor="ctr">
            <a:noAutofit/>
          </a:bodyPr>
          <a:lstStyle>
            <a:lvl1pPr marL="0" indent="0" algn="ctr">
              <a:buNone/>
              <a:defRPr sz="1600"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Tree>
    <p:extLst>
      <p:ext uri="{BB962C8B-B14F-4D97-AF65-F5344CB8AC3E}">
        <p14:creationId xmlns:p14="http://schemas.microsoft.com/office/powerpoint/2010/main" val="358750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6CF38-C815-BB41-ABA4-B0B9533DE3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9DB066-2D38-3847-B667-57EFF42FEB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69BE7-623F-734E-8CA3-C1A97144EFCE}"/>
              </a:ext>
            </a:extLst>
          </p:cNvPr>
          <p:cNvSpPr>
            <a:spLocks noGrp="1"/>
          </p:cNvSpPr>
          <p:nvPr>
            <p:ph type="dt" sz="half" idx="10"/>
          </p:nvPr>
        </p:nvSpPr>
        <p:spPr/>
        <p:txBody>
          <a:bodyPr/>
          <a:lstStyle/>
          <a:p>
            <a:fld id="{92B3DABF-7A05-4647-B439-588C635169F8}" type="datetime1">
              <a:rPr lang="en-US" smtClean="0"/>
              <a:t>8/28/2020</a:t>
            </a:fld>
            <a:endParaRPr lang="en-US"/>
          </a:p>
        </p:txBody>
      </p:sp>
      <p:sp>
        <p:nvSpPr>
          <p:cNvPr id="5" name="Footer Placeholder 4">
            <a:extLst>
              <a:ext uri="{FF2B5EF4-FFF2-40B4-BE49-F238E27FC236}">
                <a16:creationId xmlns:a16="http://schemas.microsoft.com/office/drawing/2014/main" id="{487CB63A-20AC-8248-93FA-814D80A6E5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77BF6-34FF-6540-AD3C-8828E59B49D1}"/>
              </a:ext>
            </a:extLst>
          </p:cNvPr>
          <p:cNvSpPr>
            <a:spLocks noGrp="1"/>
          </p:cNvSpPr>
          <p:nvPr>
            <p:ph type="sldNum" sz="quarter" idx="12"/>
          </p:nvPr>
        </p:nvSpPr>
        <p:spPr/>
        <p:txBody>
          <a:bodyPr/>
          <a:lstStyle/>
          <a:p>
            <a:fld id="{16E53792-B13B-F74D-B122-4594A56306D1}" type="slidenum">
              <a:rPr lang="en-US" smtClean="0"/>
              <a:t>‹#›</a:t>
            </a:fld>
            <a:endParaRPr lang="en-US"/>
          </a:p>
        </p:txBody>
      </p:sp>
    </p:spTree>
    <p:extLst>
      <p:ext uri="{BB962C8B-B14F-4D97-AF65-F5344CB8AC3E}">
        <p14:creationId xmlns:p14="http://schemas.microsoft.com/office/powerpoint/2010/main" val="539837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1463"/>
            <a:ext cx="9144000" cy="541337"/>
          </a:xfrm>
        </p:spPr>
        <p:txBody>
          <a:bodyPr anchor="b">
            <a:normAutofit/>
          </a:bodyPr>
          <a:lstStyle>
            <a:lvl1pPr algn="ctr">
              <a:defRPr sz="2800">
                <a:solidFill>
                  <a:schemeClr val="tx1">
                    <a:lumMod val="75000"/>
                    <a:lumOff val="25000"/>
                  </a:schemeClr>
                </a:solidFill>
              </a:defRPr>
            </a:lvl1pPr>
          </a:lstStyle>
          <a:p>
            <a:r>
              <a:rPr lang="en-US" dirty="0"/>
              <a:t>Click to edit Master title style</a:t>
            </a:r>
            <a:endParaRPr lang="en-IN" dirty="0"/>
          </a:p>
        </p:txBody>
      </p:sp>
      <p:sp>
        <p:nvSpPr>
          <p:cNvPr id="3" name="Subtitle 2"/>
          <p:cNvSpPr>
            <a:spLocks noGrp="1"/>
          </p:cNvSpPr>
          <p:nvPr>
            <p:ph type="subTitle" idx="1"/>
          </p:nvPr>
        </p:nvSpPr>
        <p:spPr>
          <a:xfrm>
            <a:off x="1524000" y="731838"/>
            <a:ext cx="9144000" cy="309562"/>
          </a:xfrm>
        </p:spPr>
        <p:txBody>
          <a:bodyPr>
            <a:normAutofit/>
          </a:bodyPr>
          <a:lstStyle>
            <a:lvl1pPr marL="0" indent="0" algn="ctr">
              <a:buNone/>
              <a:defRPr sz="1400" u="sng">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Tree>
    <p:extLst>
      <p:ext uri="{BB962C8B-B14F-4D97-AF65-F5344CB8AC3E}">
        <p14:creationId xmlns:p14="http://schemas.microsoft.com/office/powerpoint/2010/main" val="2371798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63094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160" b="1" i="0">
                <a:solidFill>
                  <a:srgbClr val="0FC477"/>
                </a:solidFill>
                <a:latin typeface="Arial"/>
                <a:cs typeface="Arial"/>
              </a:defRPr>
            </a:lvl1pPr>
          </a:lstStyle>
          <a:p>
            <a:pPr marL="430212">
              <a:lnSpc>
                <a:spcPts val="1385"/>
              </a:lnSpc>
            </a:pPr>
            <a:r>
              <a:rPr lang="en-US" spc="-25"/>
              <a:t>1.9</a:t>
            </a:r>
            <a:r>
              <a:rPr lang="en-US" spc="-179"/>
              <a:t> </a:t>
            </a:r>
            <a:r>
              <a:rPr lang="en-US" spc="7"/>
              <a:t>TWh</a:t>
            </a:r>
          </a:p>
          <a:p>
            <a:pPr marL="181189" marR="3570" indent="-172710">
              <a:spcBef>
                <a:spcPts val="169"/>
              </a:spcBef>
            </a:pPr>
            <a:r>
              <a:rPr lang="en-US" sz="984" b="0" spc="88">
                <a:solidFill>
                  <a:srgbClr val="5B676F"/>
                </a:solidFill>
              </a:rPr>
              <a:t>of </a:t>
            </a:r>
            <a:r>
              <a:rPr lang="en-US" sz="984" b="0" spc="80">
                <a:solidFill>
                  <a:srgbClr val="5B676F"/>
                </a:solidFill>
              </a:rPr>
              <a:t>Physical </a:t>
            </a:r>
            <a:r>
              <a:rPr lang="en-US" sz="984" b="0" spc="105">
                <a:solidFill>
                  <a:srgbClr val="5B676F"/>
                </a:solidFill>
              </a:rPr>
              <a:t>renewable  </a:t>
            </a:r>
            <a:r>
              <a:rPr lang="en-US" sz="984" b="0" spc="112">
                <a:solidFill>
                  <a:srgbClr val="5B676F"/>
                </a:solidFill>
              </a:rPr>
              <a:t>power</a:t>
            </a:r>
            <a:r>
              <a:rPr lang="en-US" sz="984" b="0" spc="134">
                <a:solidFill>
                  <a:srgbClr val="5B676F"/>
                </a:solidFill>
              </a:rPr>
              <a:t> </a:t>
            </a:r>
            <a:r>
              <a:rPr lang="en-US" sz="984" b="0" spc="112">
                <a:solidFill>
                  <a:srgbClr val="5B676F"/>
                </a:solidFill>
              </a:rPr>
              <a:t>managed</a:t>
            </a:r>
            <a:endParaRPr lang="en-US" sz="984"/>
          </a:p>
        </p:txBody>
      </p:sp>
      <p:sp>
        <p:nvSpPr>
          <p:cNvPr id="5" name="Holder 5"/>
          <p:cNvSpPr>
            <a:spLocks noGrp="1"/>
          </p:cNvSpPr>
          <p:nvPr>
            <p:ph type="dt" sz="half" idx="6"/>
          </p:nvPr>
        </p:nvSpPr>
        <p:spPr/>
        <p:txBody>
          <a:bodyPr lIns="0" tIns="0" rIns="0" bIns="0"/>
          <a:lstStyle>
            <a:lvl1pPr>
              <a:defRPr sz="1160" b="1" i="0">
                <a:solidFill>
                  <a:srgbClr val="0FC477"/>
                </a:solidFill>
                <a:latin typeface="Arial"/>
                <a:cs typeface="Arial"/>
              </a:defRPr>
            </a:lvl1pPr>
          </a:lstStyle>
          <a:p>
            <a:pPr marL="337832">
              <a:lnSpc>
                <a:spcPts val="1367"/>
              </a:lnSpc>
            </a:pPr>
            <a:r>
              <a:rPr lang="en-US" spc="4"/>
              <a:t>500</a:t>
            </a:r>
            <a:r>
              <a:rPr lang="en-US" spc="-11"/>
              <a:t> </a:t>
            </a:r>
            <a:r>
              <a:rPr lang="en-US" spc="18"/>
              <a:t>GWh</a:t>
            </a:r>
          </a:p>
          <a:p>
            <a:pPr marL="42396" marR="3570" indent="-33917">
              <a:lnSpc>
                <a:spcPts val="1181"/>
              </a:lnSpc>
              <a:spcBef>
                <a:spcPts val="21"/>
              </a:spcBef>
            </a:pPr>
            <a:r>
              <a:rPr lang="en-US" sz="984" b="0" spc="88">
                <a:solidFill>
                  <a:srgbClr val="5B676F"/>
                </a:solidFill>
              </a:rPr>
              <a:t>of </a:t>
            </a:r>
            <a:r>
              <a:rPr lang="en-US" sz="984" b="0" spc="98">
                <a:solidFill>
                  <a:srgbClr val="5B676F"/>
                </a:solidFill>
              </a:rPr>
              <a:t>renewable </a:t>
            </a:r>
            <a:r>
              <a:rPr lang="en-US" sz="984" b="0" spc="127">
                <a:solidFill>
                  <a:srgbClr val="5B676F"/>
                </a:solidFill>
              </a:rPr>
              <a:t>power  </a:t>
            </a:r>
            <a:r>
              <a:rPr lang="en-US" sz="984" b="0" spc="98">
                <a:solidFill>
                  <a:srgbClr val="5B676F"/>
                </a:solidFill>
              </a:rPr>
              <a:t>tendered </a:t>
            </a:r>
            <a:r>
              <a:rPr lang="en-US" sz="984" b="0" spc="91">
                <a:solidFill>
                  <a:srgbClr val="5B676F"/>
                </a:solidFill>
              </a:rPr>
              <a:t>in </a:t>
            </a:r>
            <a:r>
              <a:rPr lang="en-US" sz="984" b="0" spc="84">
                <a:solidFill>
                  <a:srgbClr val="5B676F"/>
                </a:solidFill>
              </a:rPr>
              <a:t>the</a:t>
            </a:r>
            <a:r>
              <a:rPr lang="en-US" sz="984" b="0" spc="197">
                <a:solidFill>
                  <a:srgbClr val="5B676F"/>
                </a:solidFill>
              </a:rPr>
              <a:t> </a:t>
            </a:r>
            <a:r>
              <a:rPr lang="en-US" sz="984" b="0" spc="98">
                <a:solidFill>
                  <a:srgbClr val="5B676F"/>
                </a:solidFill>
              </a:rPr>
              <a:t>UK</a:t>
            </a:r>
            <a:endParaRPr lang="en-US" sz="984"/>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36560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215903" y="2941103"/>
            <a:ext cx="6113144" cy="3916896"/>
          </a:xfrm>
          <a:prstGeom prst="rect">
            <a:avLst/>
          </a:prstGeom>
          <a:blipFill>
            <a:blip r:embed="rId2" cstate="print"/>
            <a:stretch>
              <a:fillRect/>
            </a:stretch>
          </a:blipFill>
        </p:spPr>
        <p:txBody>
          <a:bodyPr wrap="square" lIns="0" tIns="0" rIns="0" bIns="0" rtlCol="0"/>
          <a:lstStyle/>
          <a:p>
            <a:endParaRPr sz="1265"/>
          </a:p>
        </p:txBody>
      </p:sp>
      <p:sp>
        <p:nvSpPr>
          <p:cNvPr id="17" name="bk object 17"/>
          <p:cNvSpPr/>
          <p:nvPr/>
        </p:nvSpPr>
        <p:spPr>
          <a:xfrm>
            <a:off x="5466931" y="408083"/>
            <a:ext cx="1258058" cy="699194"/>
          </a:xfrm>
          <a:prstGeom prst="rect">
            <a:avLst/>
          </a:prstGeom>
          <a:blipFill>
            <a:blip r:embed="rId3" cstate="print"/>
            <a:stretch>
              <a:fillRect/>
            </a:stretch>
          </a:blipFill>
        </p:spPr>
        <p:txBody>
          <a:bodyPr wrap="square" lIns="0" tIns="0" rIns="0" bIns="0" rtlCol="0"/>
          <a:lstStyle/>
          <a:p>
            <a:endParaRPr sz="1265"/>
          </a:p>
        </p:txBody>
      </p:sp>
      <p:sp>
        <p:nvSpPr>
          <p:cNvPr id="2" name="Holder 2"/>
          <p:cNvSpPr>
            <a:spLocks noGrp="1"/>
          </p:cNvSpPr>
          <p:nvPr>
            <p:ph type="title"/>
          </p:nvPr>
        </p:nvSpPr>
        <p:spPr>
          <a:xfrm>
            <a:off x="752066" y="1356914"/>
            <a:ext cx="10687866" cy="443326"/>
          </a:xfrm>
        </p:spPr>
        <p:txBody>
          <a:bodyPr lIns="0" tIns="0" rIns="0" bIns="0"/>
          <a:lstStyle>
            <a:lvl1pPr>
              <a:defRPr sz="2881" b="1" i="0">
                <a:solidFill>
                  <a:srgbClr val="5B676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160" b="1" i="0">
                <a:solidFill>
                  <a:srgbClr val="0FC477"/>
                </a:solidFill>
                <a:latin typeface="Arial"/>
                <a:cs typeface="Arial"/>
              </a:defRPr>
            </a:lvl1pPr>
          </a:lstStyle>
          <a:p>
            <a:pPr marL="430212">
              <a:lnSpc>
                <a:spcPts val="1385"/>
              </a:lnSpc>
            </a:pPr>
            <a:r>
              <a:rPr lang="en-US" spc="-25"/>
              <a:t>1.9</a:t>
            </a:r>
            <a:r>
              <a:rPr lang="en-US" spc="-179"/>
              <a:t> </a:t>
            </a:r>
            <a:r>
              <a:rPr lang="en-US" spc="7"/>
              <a:t>TWh</a:t>
            </a:r>
          </a:p>
          <a:p>
            <a:pPr marL="181189" marR="3570" indent="-172710">
              <a:spcBef>
                <a:spcPts val="169"/>
              </a:spcBef>
            </a:pPr>
            <a:r>
              <a:rPr lang="en-US" sz="984" b="0" spc="88">
                <a:solidFill>
                  <a:srgbClr val="5B676F"/>
                </a:solidFill>
              </a:rPr>
              <a:t>of </a:t>
            </a:r>
            <a:r>
              <a:rPr lang="en-US" sz="984" b="0" spc="80">
                <a:solidFill>
                  <a:srgbClr val="5B676F"/>
                </a:solidFill>
              </a:rPr>
              <a:t>Physical </a:t>
            </a:r>
            <a:r>
              <a:rPr lang="en-US" sz="984" b="0" spc="105">
                <a:solidFill>
                  <a:srgbClr val="5B676F"/>
                </a:solidFill>
              </a:rPr>
              <a:t>renewable  </a:t>
            </a:r>
            <a:r>
              <a:rPr lang="en-US" sz="984" b="0" spc="112">
                <a:solidFill>
                  <a:srgbClr val="5B676F"/>
                </a:solidFill>
              </a:rPr>
              <a:t>power</a:t>
            </a:r>
            <a:r>
              <a:rPr lang="en-US" sz="984" b="0" spc="134">
                <a:solidFill>
                  <a:srgbClr val="5B676F"/>
                </a:solidFill>
              </a:rPr>
              <a:t> </a:t>
            </a:r>
            <a:r>
              <a:rPr lang="en-US" sz="984" b="0" spc="112">
                <a:solidFill>
                  <a:srgbClr val="5B676F"/>
                </a:solidFill>
              </a:rPr>
              <a:t>managed</a:t>
            </a:r>
            <a:endParaRPr lang="en-US" sz="984"/>
          </a:p>
        </p:txBody>
      </p:sp>
      <p:sp>
        <p:nvSpPr>
          <p:cNvPr id="5" name="Holder 5"/>
          <p:cNvSpPr>
            <a:spLocks noGrp="1"/>
          </p:cNvSpPr>
          <p:nvPr>
            <p:ph type="dt" sz="half" idx="6"/>
          </p:nvPr>
        </p:nvSpPr>
        <p:spPr/>
        <p:txBody>
          <a:bodyPr lIns="0" tIns="0" rIns="0" bIns="0"/>
          <a:lstStyle>
            <a:lvl1pPr>
              <a:defRPr sz="1160" b="1" i="0">
                <a:solidFill>
                  <a:srgbClr val="0FC477"/>
                </a:solidFill>
                <a:latin typeface="Arial"/>
                <a:cs typeface="Arial"/>
              </a:defRPr>
            </a:lvl1pPr>
          </a:lstStyle>
          <a:p>
            <a:pPr marL="337832">
              <a:lnSpc>
                <a:spcPts val="1367"/>
              </a:lnSpc>
            </a:pPr>
            <a:r>
              <a:rPr lang="en-US" spc="4"/>
              <a:t>500</a:t>
            </a:r>
            <a:r>
              <a:rPr lang="en-US" spc="-11"/>
              <a:t> </a:t>
            </a:r>
            <a:r>
              <a:rPr lang="en-US" spc="18"/>
              <a:t>GWh</a:t>
            </a:r>
          </a:p>
          <a:p>
            <a:pPr marL="42396" marR="3570" indent="-33917">
              <a:lnSpc>
                <a:spcPts val="1181"/>
              </a:lnSpc>
              <a:spcBef>
                <a:spcPts val="21"/>
              </a:spcBef>
            </a:pPr>
            <a:r>
              <a:rPr lang="en-US" sz="984" b="0" spc="88">
                <a:solidFill>
                  <a:srgbClr val="5B676F"/>
                </a:solidFill>
              </a:rPr>
              <a:t>of </a:t>
            </a:r>
            <a:r>
              <a:rPr lang="en-US" sz="984" b="0" spc="98">
                <a:solidFill>
                  <a:srgbClr val="5B676F"/>
                </a:solidFill>
              </a:rPr>
              <a:t>renewable </a:t>
            </a:r>
            <a:r>
              <a:rPr lang="en-US" sz="984" b="0" spc="127">
                <a:solidFill>
                  <a:srgbClr val="5B676F"/>
                </a:solidFill>
              </a:rPr>
              <a:t>power  </a:t>
            </a:r>
            <a:r>
              <a:rPr lang="en-US" sz="984" b="0" spc="98">
                <a:solidFill>
                  <a:srgbClr val="5B676F"/>
                </a:solidFill>
              </a:rPr>
              <a:t>tendered </a:t>
            </a:r>
            <a:r>
              <a:rPr lang="en-US" sz="984" b="0" spc="91">
                <a:solidFill>
                  <a:srgbClr val="5B676F"/>
                </a:solidFill>
              </a:rPr>
              <a:t>in </a:t>
            </a:r>
            <a:r>
              <a:rPr lang="en-US" sz="984" b="0" spc="84">
                <a:solidFill>
                  <a:srgbClr val="5B676F"/>
                </a:solidFill>
              </a:rPr>
              <a:t>the</a:t>
            </a:r>
            <a:r>
              <a:rPr lang="en-US" sz="984" b="0" spc="197">
                <a:solidFill>
                  <a:srgbClr val="5B676F"/>
                </a:solidFill>
              </a:rPr>
              <a:t> </a:t>
            </a:r>
            <a:r>
              <a:rPr lang="en-US" sz="984" b="0" spc="98">
                <a:solidFill>
                  <a:srgbClr val="5B676F"/>
                </a:solidFill>
              </a:rPr>
              <a:t>UK</a:t>
            </a:r>
            <a:endParaRPr lang="en-US" sz="984"/>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52664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52066" y="1356914"/>
            <a:ext cx="10687866" cy="443326"/>
          </a:xfrm>
        </p:spPr>
        <p:txBody>
          <a:bodyPr lIns="0" tIns="0" rIns="0" bIns="0"/>
          <a:lstStyle>
            <a:lvl1pPr>
              <a:defRPr sz="2881" b="1" i="0">
                <a:solidFill>
                  <a:srgbClr val="5B676F"/>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160" b="1" i="0">
                <a:solidFill>
                  <a:srgbClr val="0FC477"/>
                </a:solidFill>
                <a:latin typeface="Arial"/>
                <a:cs typeface="Arial"/>
              </a:defRPr>
            </a:lvl1pPr>
          </a:lstStyle>
          <a:p>
            <a:pPr marL="430212">
              <a:lnSpc>
                <a:spcPts val="1385"/>
              </a:lnSpc>
            </a:pPr>
            <a:r>
              <a:rPr lang="en-US" spc="-25"/>
              <a:t>1.9</a:t>
            </a:r>
            <a:r>
              <a:rPr lang="en-US" spc="-179"/>
              <a:t> </a:t>
            </a:r>
            <a:r>
              <a:rPr lang="en-US" spc="7"/>
              <a:t>TWh</a:t>
            </a:r>
          </a:p>
          <a:p>
            <a:pPr marL="181189" marR="3570" indent="-172710">
              <a:spcBef>
                <a:spcPts val="169"/>
              </a:spcBef>
            </a:pPr>
            <a:r>
              <a:rPr lang="en-US" sz="984" b="0" spc="88">
                <a:solidFill>
                  <a:srgbClr val="5B676F"/>
                </a:solidFill>
              </a:rPr>
              <a:t>of </a:t>
            </a:r>
            <a:r>
              <a:rPr lang="en-US" sz="984" b="0" spc="80">
                <a:solidFill>
                  <a:srgbClr val="5B676F"/>
                </a:solidFill>
              </a:rPr>
              <a:t>Physical </a:t>
            </a:r>
            <a:r>
              <a:rPr lang="en-US" sz="984" b="0" spc="105">
                <a:solidFill>
                  <a:srgbClr val="5B676F"/>
                </a:solidFill>
              </a:rPr>
              <a:t>renewable  </a:t>
            </a:r>
            <a:r>
              <a:rPr lang="en-US" sz="984" b="0" spc="112">
                <a:solidFill>
                  <a:srgbClr val="5B676F"/>
                </a:solidFill>
              </a:rPr>
              <a:t>power</a:t>
            </a:r>
            <a:r>
              <a:rPr lang="en-US" sz="984" b="0" spc="134">
                <a:solidFill>
                  <a:srgbClr val="5B676F"/>
                </a:solidFill>
              </a:rPr>
              <a:t> </a:t>
            </a:r>
            <a:r>
              <a:rPr lang="en-US" sz="984" b="0" spc="112">
                <a:solidFill>
                  <a:srgbClr val="5B676F"/>
                </a:solidFill>
              </a:rPr>
              <a:t>managed</a:t>
            </a:r>
            <a:endParaRPr lang="en-US" sz="984"/>
          </a:p>
        </p:txBody>
      </p:sp>
      <p:sp>
        <p:nvSpPr>
          <p:cNvPr id="6" name="Holder 6"/>
          <p:cNvSpPr>
            <a:spLocks noGrp="1"/>
          </p:cNvSpPr>
          <p:nvPr>
            <p:ph type="dt" sz="half" idx="6"/>
          </p:nvPr>
        </p:nvSpPr>
        <p:spPr/>
        <p:txBody>
          <a:bodyPr lIns="0" tIns="0" rIns="0" bIns="0"/>
          <a:lstStyle>
            <a:lvl1pPr>
              <a:defRPr sz="1160" b="1" i="0">
                <a:solidFill>
                  <a:srgbClr val="0FC477"/>
                </a:solidFill>
                <a:latin typeface="Arial"/>
                <a:cs typeface="Arial"/>
              </a:defRPr>
            </a:lvl1pPr>
          </a:lstStyle>
          <a:p>
            <a:pPr marL="337832">
              <a:lnSpc>
                <a:spcPts val="1367"/>
              </a:lnSpc>
            </a:pPr>
            <a:r>
              <a:rPr lang="en-US" spc="4"/>
              <a:t>500</a:t>
            </a:r>
            <a:r>
              <a:rPr lang="en-US" spc="-11"/>
              <a:t> </a:t>
            </a:r>
            <a:r>
              <a:rPr lang="en-US" spc="18"/>
              <a:t>GWh</a:t>
            </a:r>
          </a:p>
          <a:p>
            <a:pPr marL="42396" marR="3570" indent="-33917">
              <a:lnSpc>
                <a:spcPts val="1181"/>
              </a:lnSpc>
              <a:spcBef>
                <a:spcPts val="21"/>
              </a:spcBef>
            </a:pPr>
            <a:r>
              <a:rPr lang="en-US" sz="984" b="0" spc="88">
                <a:solidFill>
                  <a:srgbClr val="5B676F"/>
                </a:solidFill>
              </a:rPr>
              <a:t>of </a:t>
            </a:r>
            <a:r>
              <a:rPr lang="en-US" sz="984" b="0" spc="98">
                <a:solidFill>
                  <a:srgbClr val="5B676F"/>
                </a:solidFill>
              </a:rPr>
              <a:t>renewable </a:t>
            </a:r>
            <a:r>
              <a:rPr lang="en-US" sz="984" b="0" spc="127">
                <a:solidFill>
                  <a:srgbClr val="5B676F"/>
                </a:solidFill>
              </a:rPr>
              <a:t>power  </a:t>
            </a:r>
            <a:r>
              <a:rPr lang="en-US" sz="984" b="0" spc="98">
                <a:solidFill>
                  <a:srgbClr val="5B676F"/>
                </a:solidFill>
              </a:rPr>
              <a:t>tendered </a:t>
            </a:r>
            <a:r>
              <a:rPr lang="en-US" sz="984" b="0" spc="91">
                <a:solidFill>
                  <a:srgbClr val="5B676F"/>
                </a:solidFill>
              </a:rPr>
              <a:t>in </a:t>
            </a:r>
            <a:r>
              <a:rPr lang="en-US" sz="984" b="0" spc="84">
                <a:solidFill>
                  <a:srgbClr val="5B676F"/>
                </a:solidFill>
              </a:rPr>
              <a:t>the</a:t>
            </a:r>
            <a:r>
              <a:rPr lang="en-US" sz="984" b="0" spc="197">
                <a:solidFill>
                  <a:srgbClr val="5B676F"/>
                </a:solidFill>
              </a:rPr>
              <a:t> </a:t>
            </a:r>
            <a:r>
              <a:rPr lang="en-US" sz="984" b="0" spc="98">
                <a:solidFill>
                  <a:srgbClr val="5B676F"/>
                </a:solidFill>
              </a:rPr>
              <a:t>UK</a:t>
            </a:r>
            <a:endParaRPr lang="en-US" sz="984"/>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74639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52066" y="1356914"/>
            <a:ext cx="10687866" cy="443326"/>
          </a:xfrm>
        </p:spPr>
        <p:txBody>
          <a:bodyPr lIns="0" tIns="0" rIns="0" bIns="0"/>
          <a:lstStyle>
            <a:lvl1pPr>
              <a:defRPr sz="2881" b="1" i="0">
                <a:solidFill>
                  <a:srgbClr val="5B676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160" b="1" i="0">
                <a:solidFill>
                  <a:srgbClr val="0FC477"/>
                </a:solidFill>
                <a:latin typeface="Arial"/>
                <a:cs typeface="Arial"/>
              </a:defRPr>
            </a:lvl1pPr>
          </a:lstStyle>
          <a:p>
            <a:pPr marL="430212">
              <a:lnSpc>
                <a:spcPts val="1385"/>
              </a:lnSpc>
            </a:pPr>
            <a:r>
              <a:rPr lang="en-US" spc="-25"/>
              <a:t>1.9</a:t>
            </a:r>
            <a:r>
              <a:rPr lang="en-US" spc="-179"/>
              <a:t> </a:t>
            </a:r>
            <a:r>
              <a:rPr lang="en-US" spc="7"/>
              <a:t>TWh</a:t>
            </a:r>
          </a:p>
          <a:p>
            <a:pPr marL="181189" marR="3570" indent="-172710">
              <a:spcBef>
                <a:spcPts val="169"/>
              </a:spcBef>
            </a:pPr>
            <a:r>
              <a:rPr lang="en-US" sz="984" b="0" spc="88">
                <a:solidFill>
                  <a:srgbClr val="5B676F"/>
                </a:solidFill>
              </a:rPr>
              <a:t>of </a:t>
            </a:r>
            <a:r>
              <a:rPr lang="en-US" sz="984" b="0" spc="80">
                <a:solidFill>
                  <a:srgbClr val="5B676F"/>
                </a:solidFill>
              </a:rPr>
              <a:t>Physical </a:t>
            </a:r>
            <a:r>
              <a:rPr lang="en-US" sz="984" b="0" spc="105">
                <a:solidFill>
                  <a:srgbClr val="5B676F"/>
                </a:solidFill>
              </a:rPr>
              <a:t>renewable  </a:t>
            </a:r>
            <a:r>
              <a:rPr lang="en-US" sz="984" b="0" spc="112">
                <a:solidFill>
                  <a:srgbClr val="5B676F"/>
                </a:solidFill>
              </a:rPr>
              <a:t>power</a:t>
            </a:r>
            <a:r>
              <a:rPr lang="en-US" sz="984" b="0" spc="134">
                <a:solidFill>
                  <a:srgbClr val="5B676F"/>
                </a:solidFill>
              </a:rPr>
              <a:t> </a:t>
            </a:r>
            <a:r>
              <a:rPr lang="en-US" sz="984" b="0" spc="112">
                <a:solidFill>
                  <a:srgbClr val="5B676F"/>
                </a:solidFill>
              </a:rPr>
              <a:t>managed</a:t>
            </a:r>
            <a:endParaRPr lang="en-US" sz="984"/>
          </a:p>
        </p:txBody>
      </p:sp>
      <p:sp>
        <p:nvSpPr>
          <p:cNvPr id="4" name="Holder 4"/>
          <p:cNvSpPr>
            <a:spLocks noGrp="1"/>
          </p:cNvSpPr>
          <p:nvPr>
            <p:ph type="dt" sz="half" idx="6"/>
          </p:nvPr>
        </p:nvSpPr>
        <p:spPr/>
        <p:txBody>
          <a:bodyPr lIns="0" tIns="0" rIns="0" bIns="0"/>
          <a:lstStyle>
            <a:lvl1pPr>
              <a:defRPr sz="1160" b="1" i="0">
                <a:solidFill>
                  <a:srgbClr val="0FC477"/>
                </a:solidFill>
                <a:latin typeface="Arial"/>
                <a:cs typeface="Arial"/>
              </a:defRPr>
            </a:lvl1pPr>
          </a:lstStyle>
          <a:p>
            <a:pPr marL="337832">
              <a:lnSpc>
                <a:spcPts val="1367"/>
              </a:lnSpc>
            </a:pPr>
            <a:r>
              <a:rPr lang="en-US" spc="4"/>
              <a:t>500</a:t>
            </a:r>
            <a:r>
              <a:rPr lang="en-US" spc="-11"/>
              <a:t> </a:t>
            </a:r>
            <a:r>
              <a:rPr lang="en-US" spc="18"/>
              <a:t>GWh</a:t>
            </a:r>
          </a:p>
          <a:p>
            <a:pPr marL="42396" marR="3570" indent="-33917">
              <a:lnSpc>
                <a:spcPts val="1181"/>
              </a:lnSpc>
              <a:spcBef>
                <a:spcPts val="21"/>
              </a:spcBef>
            </a:pPr>
            <a:r>
              <a:rPr lang="en-US" sz="984" b="0" spc="88">
                <a:solidFill>
                  <a:srgbClr val="5B676F"/>
                </a:solidFill>
              </a:rPr>
              <a:t>of </a:t>
            </a:r>
            <a:r>
              <a:rPr lang="en-US" sz="984" b="0" spc="98">
                <a:solidFill>
                  <a:srgbClr val="5B676F"/>
                </a:solidFill>
              </a:rPr>
              <a:t>renewable </a:t>
            </a:r>
            <a:r>
              <a:rPr lang="en-US" sz="984" b="0" spc="127">
                <a:solidFill>
                  <a:srgbClr val="5B676F"/>
                </a:solidFill>
              </a:rPr>
              <a:t>power  </a:t>
            </a:r>
            <a:r>
              <a:rPr lang="en-US" sz="984" b="0" spc="98">
                <a:solidFill>
                  <a:srgbClr val="5B676F"/>
                </a:solidFill>
              </a:rPr>
              <a:t>tendered </a:t>
            </a:r>
            <a:r>
              <a:rPr lang="en-US" sz="984" b="0" spc="91">
                <a:solidFill>
                  <a:srgbClr val="5B676F"/>
                </a:solidFill>
              </a:rPr>
              <a:t>in </a:t>
            </a:r>
            <a:r>
              <a:rPr lang="en-US" sz="984" b="0" spc="84">
                <a:solidFill>
                  <a:srgbClr val="5B676F"/>
                </a:solidFill>
              </a:rPr>
              <a:t>the</a:t>
            </a:r>
            <a:r>
              <a:rPr lang="en-US" sz="984" b="0" spc="197">
                <a:solidFill>
                  <a:srgbClr val="5B676F"/>
                </a:solidFill>
              </a:rPr>
              <a:t> </a:t>
            </a:r>
            <a:r>
              <a:rPr lang="en-US" sz="984" b="0" spc="98">
                <a:solidFill>
                  <a:srgbClr val="5B676F"/>
                </a:solidFill>
              </a:rPr>
              <a:t>UK</a:t>
            </a:r>
            <a:endParaRPr lang="en-US" sz="984"/>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8748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160" b="1" i="0">
                <a:solidFill>
                  <a:srgbClr val="0FC477"/>
                </a:solidFill>
                <a:latin typeface="Arial"/>
                <a:cs typeface="Arial"/>
              </a:defRPr>
            </a:lvl1pPr>
          </a:lstStyle>
          <a:p>
            <a:pPr marL="430212">
              <a:lnSpc>
                <a:spcPts val="1385"/>
              </a:lnSpc>
            </a:pPr>
            <a:r>
              <a:rPr lang="en-US" spc="-25"/>
              <a:t>1.9</a:t>
            </a:r>
            <a:r>
              <a:rPr lang="en-US" spc="-179"/>
              <a:t> </a:t>
            </a:r>
            <a:r>
              <a:rPr lang="en-US" spc="7"/>
              <a:t>TWh</a:t>
            </a:r>
          </a:p>
          <a:p>
            <a:pPr marL="181189" marR="3570" indent="-172710">
              <a:spcBef>
                <a:spcPts val="169"/>
              </a:spcBef>
            </a:pPr>
            <a:r>
              <a:rPr lang="en-US" sz="984" b="0" spc="88">
                <a:solidFill>
                  <a:srgbClr val="5B676F"/>
                </a:solidFill>
              </a:rPr>
              <a:t>of </a:t>
            </a:r>
            <a:r>
              <a:rPr lang="en-US" sz="984" b="0" spc="80">
                <a:solidFill>
                  <a:srgbClr val="5B676F"/>
                </a:solidFill>
              </a:rPr>
              <a:t>Physical </a:t>
            </a:r>
            <a:r>
              <a:rPr lang="en-US" sz="984" b="0" spc="105">
                <a:solidFill>
                  <a:srgbClr val="5B676F"/>
                </a:solidFill>
              </a:rPr>
              <a:t>renewable  </a:t>
            </a:r>
            <a:r>
              <a:rPr lang="en-US" sz="984" b="0" spc="112">
                <a:solidFill>
                  <a:srgbClr val="5B676F"/>
                </a:solidFill>
              </a:rPr>
              <a:t>power</a:t>
            </a:r>
            <a:r>
              <a:rPr lang="en-US" sz="984" b="0" spc="134">
                <a:solidFill>
                  <a:srgbClr val="5B676F"/>
                </a:solidFill>
              </a:rPr>
              <a:t> </a:t>
            </a:r>
            <a:r>
              <a:rPr lang="en-US" sz="984" b="0" spc="112">
                <a:solidFill>
                  <a:srgbClr val="5B676F"/>
                </a:solidFill>
              </a:rPr>
              <a:t>managed</a:t>
            </a:r>
            <a:endParaRPr lang="en-US" sz="984"/>
          </a:p>
        </p:txBody>
      </p:sp>
      <p:sp>
        <p:nvSpPr>
          <p:cNvPr id="3" name="Holder 3"/>
          <p:cNvSpPr>
            <a:spLocks noGrp="1"/>
          </p:cNvSpPr>
          <p:nvPr>
            <p:ph type="dt" sz="half" idx="6"/>
          </p:nvPr>
        </p:nvSpPr>
        <p:spPr/>
        <p:txBody>
          <a:bodyPr lIns="0" tIns="0" rIns="0" bIns="0"/>
          <a:lstStyle>
            <a:lvl1pPr>
              <a:defRPr sz="1160" b="1" i="0">
                <a:solidFill>
                  <a:srgbClr val="0FC477"/>
                </a:solidFill>
                <a:latin typeface="Arial"/>
                <a:cs typeface="Arial"/>
              </a:defRPr>
            </a:lvl1pPr>
          </a:lstStyle>
          <a:p>
            <a:pPr marL="337832">
              <a:lnSpc>
                <a:spcPts val="1367"/>
              </a:lnSpc>
            </a:pPr>
            <a:r>
              <a:rPr lang="en-US" spc="4"/>
              <a:t>500</a:t>
            </a:r>
            <a:r>
              <a:rPr lang="en-US" spc="-11"/>
              <a:t> </a:t>
            </a:r>
            <a:r>
              <a:rPr lang="en-US" spc="18"/>
              <a:t>GWh</a:t>
            </a:r>
          </a:p>
          <a:p>
            <a:pPr marL="42396" marR="3570" indent="-33917">
              <a:lnSpc>
                <a:spcPts val="1181"/>
              </a:lnSpc>
              <a:spcBef>
                <a:spcPts val="21"/>
              </a:spcBef>
            </a:pPr>
            <a:r>
              <a:rPr lang="en-US" sz="984" b="0" spc="88">
                <a:solidFill>
                  <a:srgbClr val="5B676F"/>
                </a:solidFill>
              </a:rPr>
              <a:t>of </a:t>
            </a:r>
            <a:r>
              <a:rPr lang="en-US" sz="984" b="0" spc="98">
                <a:solidFill>
                  <a:srgbClr val="5B676F"/>
                </a:solidFill>
              </a:rPr>
              <a:t>renewable </a:t>
            </a:r>
            <a:r>
              <a:rPr lang="en-US" sz="984" b="0" spc="127">
                <a:solidFill>
                  <a:srgbClr val="5B676F"/>
                </a:solidFill>
              </a:rPr>
              <a:t>power  </a:t>
            </a:r>
            <a:r>
              <a:rPr lang="en-US" sz="984" b="0" spc="98">
                <a:solidFill>
                  <a:srgbClr val="5B676F"/>
                </a:solidFill>
              </a:rPr>
              <a:t>tendered </a:t>
            </a:r>
            <a:r>
              <a:rPr lang="en-US" sz="984" b="0" spc="91">
                <a:solidFill>
                  <a:srgbClr val="5B676F"/>
                </a:solidFill>
              </a:rPr>
              <a:t>in </a:t>
            </a:r>
            <a:r>
              <a:rPr lang="en-US" sz="984" b="0" spc="84">
                <a:solidFill>
                  <a:srgbClr val="5B676F"/>
                </a:solidFill>
              </a:rPr>
              <a:t>the</a:t>
            </a:r>
            <a:r>
              <a:rPr lang="en-US" sz="984" b="0" spc="197">
                <a:solidFill>
                  <a:srgbClr val="5B676F"/>
                </a:solidFill>
              </a:rPr>
              <a:t> </a:t>
            </a:r>
            <a:r>
              <a:rPr lang="en-US" sz="984" b="0" spc="98">
                <a:solidFill>
                  <a:srgbClr val="5B676F"/>
                </a:solidFill>
              </a:rPr>
              <a:t>UK</a:t>
            </a:r>
            <a:endParaRPr lang="en-US" sz="984"/>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9061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A442A0E-29B8-EB4E-B668-30692325708E}"/>
              </a:ext>
            </a:extLst>
          </p:cNvPr>
          <p:cNvSpPr>
            <a:spLocks noGrp="1"/>
          </p:cNvSpPr>
          <p:nvPr>
            <p:ph sz="quarter" idx="16" hasCustomPrompt="1"/>
          </p:nvPr>
        </p:nvSpPr>
        <p:spPr>
          <a:xfrm>
            <a:off x="0" y="0"/>
            <a:ext cx="5718175"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Insert Photo, Chart, Media Here</a:t>
            </a:r>
          </a:p>
          <a:p>
            <a:pPr lvl="0"/>
            <a:r>
              <a:rPr lang="en-US" dirty="0"/>
              <a:t> </a:t>
            </a:r>
          </a:p>
        </p:txBody>
      </p:sp>
      <p:sp>
        <p:nvSpPr>
          <p:cNvPr id="4" name="Text Placeholder 3">
            <a:extLst>
              <a:ext uri="{FF2B5EF4-FFF2-40B4-BE49-F238E27FC236}">
                <a16:creationId xmlns:a16="http://schemas.microsoft.com/office/drawing/2014/main" id="{7160CB45-98BE-DB4D-AC63-A1D5956A751A}"/>
              </a:ext>
            </a:extLst>
          </p:cNvPr>
          <p:cNvSpPr>
            <a:spLocks noGrp="1"/>
          </p:cNvSpPr>
          <p:nvPr>
            <p:ph type="body" sz="quarter" idx="15" hasCustomPrompt="1"/>
          </p:nvPr>
        </p:nvSpPr>
        <p:spPr>
          <a:xfrm>
            <a:off x="6096479" y="1147897"/>
            <a:ext cx="5697731" cy="5005951"/>
          </a:xfrm>
        </p:spPr>
        <p:txBody>
          <a:bodyPr>
            <a:normAutofit/>
          </a:bodyPr>
          <a:lstStyle>
            <a:lvl1pPr marL="0" indent="0">
              <a:buNone/>
              <a:defRPr sz="1400"/>
            </a:lvl1pPr>
          </a:lstStyle>
          <a:p>
            <a:pPr lvl="0"/>
            <a:r>
              <a:rPr lang="en-US" dirty="0"/>
              <a:t>Add Text Here</a:t>
            </a:r>
          </a:p>
        </p:txBody>
      </p:sp>
      <p:sp>
        <p:nvSpPr>
          <p:cNvPr id="20" name="Slide Number Placeholder 4">
            <a:extLst>
              <a:ext uri="{FF2B5EF4-FFF2-40B4-BE49-F238E27FC236}">
                <a16:creationId xmlns:a16="http://schemas.microsoft.com/office/drawing/2014/main" id="{7D4FB375-7A63-3347-BF0B-3C2DE0368E0D}"/>
              </a:ext>
            </a:extLst>
          </p:cNvPr>
          <p:cNvSpPr>
            <a:spLocks noGrp="1"/>
          </p:cNvSpPr>
          <p:nvPr>
            <p:ph type="sldNum" sz="quarter" idx="4"/>
          </p:nvPr>
        </p:nvSpPr>
        <p:spPr>
          <a:xfrm>
            <a:off x="11353800" y="6356349"/>
            <a:ext cx="65978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75FB2569-B1D0-7540-BC22-3C6D5F109DFC}" type="slidenum">
              <a:rPr lang="en-US" smtClean="0"/>
              <a:pPr/>
              <a:t>‹#›</a:t>
            </a:fld>
            <a:endParaRPr lang="en-US" dirty="0"/>
          </a:p>
        </p:txBody>
      </p:sp>
      <p:sp>
        <p:nvSpPr>
          <p:cNvPr id="8" name="Title 1">
            <a:extLst>
              <a:ext uri="{FF2B5EF4-FFF2-40B4-BE49-F238E27FC236}">
                <a16:creationId xmlns:a16="http://schemas.microsoft.com/office/drawing/2014/main" id="{31F9A9B2-433D-5944-BFD1-8AE15473D041}"/>
              </a:ext>
            </a:extLst>
          </p:cNvPr>
          <p:cNvSpPr>
            <a:spLocks noGrp="1"/>
          </p:cNvSpPr>
          <p:nvPr>
            <p:ph type="title" hasCustomPrompt="1"/>
          </p:nvPr>
        </p:nvSpPr>
        <p:spPr>
          <a:xfrm>
            <a:off x="6096479" y="314116"/>
            <a:ext cx="5698008" cy="631280"/>
          </a:xfrm>
        </p:spPr>
        <p:txBody>
          <a:bodyPr>
            <a:noAutofit/>
          </a:bodyPr>
          <a:lstStyle>
            <a:lvl1pPr algn="l">
              <a:defRPr sz="2400" b="1">
                <a:solidFill>
                  <a:schemeClr val="accent5"/>
                </a:solidFill>
              </a:defRPr>
            </a:lvl1pPr>
          </a:lstStyle>
          <a:p>
            <a:r>
              <a:rPr lang="en-US" dirty="0"/>
              <a:t>Main header goes here</a:t>
            </a:r>
            <a:endParaRPr lang="en-ID" dirty="0"/>
          </a:p>
        </p:txBody>
      </p:sp>
    </p:spTree>
    <p:extLst>
      <p:ext uri="{BB962C8B-B14F-4D97-AF65-F5344CB8AC3E}">
        <p14:creationId xmlns:p14="http://schemas.microsoft.com/office/powerpoint/2010/main" val="106660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0" name="Content Placeholder 3">
            <a:extLst>
              <a:ext uri="{FF2B5EF4-FFF2-40B4-BE49-F238E27FC236}">
                <a16:creationId xmlns:a16="http://schemas.microsoft.com/office/drawing/2014/main" id="{E8D861FC-AA1C-A149-AD16-662B096F4D9F}"/>
              </a:ext>
            </a:extLst>
          </p:cNvPr>
          <p:cNvSpPr>
            <a:spLocks noGrp="1"/>
          </p:cNvSpPr>
          <p:nvPr>
            <p:ph sz="quarter" idx="16" hasCustomPrompt="1"/>
          </p:nvPr>
        </p:nvSpPr>
        <p:spPr>
          <a:xfrm>
            <a:off x="7044029" y="0"/>
            <a:ext cx="5127625" cy="6858000"/>
          </a:xfrm>
        </p:spPr>
        <p:txBody>
          <a:bodyPr>
            <a:normAutofit/>
          </a:bodyPr>
          <a:lstStyle>
            <a:lvl1pPr marL="0" indent="0">
              <a:buFontTx/>
              <a:buNone/>
              <a:defRPr sz="1800"/>
            </a:lvl1pPr>
          </a:lstStyle>
          <a:p>
            <a:pPr lvl="0"/>
            <a:r>
              <a:rPr lang="en-US" dirty="0"/>
              <a:t>Insert Photo, Chart, Media Here</a:t>
            </a:r>
          </a:p>
        </p:txBody>
      </p:sp>
      <p:sp>
        <p:nvSpPr>
          <p:cNvPr id="11" name="Text Placeholder 10">
            <a:extLst>
              <a:ext uri="{FF2B5EF4-FFF2-40B4-BE49-F238E27FC236}">
                <a16:creationId xmlns:a16="http://schemas.microsoft.com/office/drawing/2014/main" id="{5C6A9327-17ED-6A4F-AE8A-24836CFDB1DC}"/>
              </a:ext>
            </a:extLst>
          </p:cNvPr>
          <p:cNvSpPr>
            <a:spLocks noGrp="1"/>
          </p:cNvSpPr>
          <p:nvPr>
            <p:ph type="body" sz="quarter" idx="15"/>
          </p:nvPr>
        </p:nvSpPr>
        <p:spPr>
          <a:xfrm>
            <a:off x="497696" y="1506498"/>
            <a:ext cx="5752633" cy="4588668"/>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9620AE1D-5BF9-E747-B069-82186665C883}"/>
              </a:ext>
            </a:extLst>
          </p:cNvPr>
          <p:cNvSpPr/>
          <p:nvPr userDrawn="1"/>
        </p:nvSpPr>
        <p:spPr>
          <a:xfrm>
            <a:off x="261560" y="6537426"/>
            <a:ext cx="4729180" cy="215444"/>
          </a:xfrm>
          <a:prstGeom prst="rect">
            <a:avLst/>
          </a:prstGeom>
        </p:spPr>
        <p:txBody>
          <a:bodyPr wrap="none">
            <a:spAutoFit/>
          </a:bodyPr>
          <a:lstStyle/>
          <a:p>
            <a:pPr eaLnBrk="1" hangingPunct="1">
              <a:defRPr/>
            </a:pPr>
            <a:r>
              <a:rPr lang="en-US" altLang="en-US" sz="800" dirty="0">
                <a:solidFill>
                  <a:schemeClr val="tx1">
                    <a:lumMod val="60000"/>
                    <a:lumOff val="40000"/>
                  </a:schemeClr>
                </a:solidFill>
                <a:ea typeface="+mn-ea"/>
                <a:cs typeface="Arial" pitchFamily="34" charset="0"/>
                <a:sym typeface="+mn-lt"/>
              </a:rPr>
              <a:t>Copyright © 2019 World Fuel Services Corporation. Proprietary &amp; Confidential. All Rights Reserved.</a:t>
            </a:r>
          </a:p>
        </p:txBody>
      </p:sp>
      <p:sp>
        <p:nvSpPr>
          <p:cNvPr id="19" name="Slide Number Placeholder 4">
            <a:extLst>
              <a:ext uri="{FF2B5EF4-FFF2-40B4-BE49-F238E27FC236}">
                <a16:creationId xmlns:a16="http://schemas.microsoft.com/office/drawing/2014/main" id="{26231A76-4ECE-374C-A954-EC0994C35DCE}"/>
              </a:ext>
            </a:extLst>
          </p:cNvPr>
          <p:cNvSpPr>
            <a:spLocks noGrp="1"/>
          </p:cNvSpPr>
          <p:nvPr>
            <p:ph type="sldNum" sz="quarter" idx="4"/>
          </p:nvPr>
        </p:nvSpPr>
        <p:spPr>
          <a:xfrm>
            <a:off x="11353800" y="6356349"/>
            <a:ext cx="65978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75FB2569-B1D0-7540-BC22-3C6D5F109DFC}" type="slidenum">
              <a:rPr lang="en-US" smtClean="0"/>
              <a:pPr/>
              <a:t>‹#›</a:t>
            </a:fld>
            <a:endParaRPr lang="en-US" dirty="0"/>
          </a:p>
        </p:txBody>
      </p:sp>
      <p:sp>
        <p:nvSpPr>
          <p:cNvPr id="8" name="Title 1">
            <a:extLst>
              <a:ext uri="{FF2B5EF4-FFF2-40B4-BE49-F238E27FC236}">
                <a16:creationId xmlns:a16="http://schemas.microsoft.com/office/drawing/2014/main" id="{C5C6B030-CCBF-D94A-A0E0-AA459146B46B}"/>
              </a:ext>
            </a:extLst>
          </p:cNvPr>
          <p:cNvSpPr>
            <a:spLocks noGrp="1"/>
          </p:cNvSpPr>
          <p:nvPr>
            <p:ph type="title" hasCustomPrompt="1"/>
          </p:nvPr>
        </p:nvSpPr>
        <p:spPr>
          <a:xfrm>
            <a:off x="497936" y="252123"/>
            <a:ext cx="4940367" cy="631280"/>
          </a:xfrm>
        </p:spPr>
        <p:txBody>
          <a:bodyPr>
            <a:noAutofit/>
          </a:bodyPr>
          <a:lstStyle>
            <a:lvl1pPr algn="l">
              <a:defRPr sz="2400" b="1">
                <a:solidFill>
                  <a:schemeClr val="accent5"/>
                </a:solidFill>
              </a:defRPr>
            </a:lvl1pPr>
          </a:lstStyle>
          <a:p>
            <a:r>
              <a:rPr lang="en-US" dirty="0"/>
              <a:t>Main header goes here</a:t>
            </a:r>
            <a:endParaRPr lang="en-ID" dirty="0"/>
          </a:p>
        </p:txBody>
      </p:sp>
    </p:spTree>
    <p:extLst>
      <p:ext uri="{BB962C8B-B14F-4D97-AF65-F5344CB8AC3E}">
        <p14:creationId xmlns:p14="http://schemas.microsoft.com/office/powerpoint/2010/main" val="310995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66FD3B-26CD-FC41-9723-C885D7FC2715}"/>
              </a:ext>
            </a:extLst>
          </p:cNvPr>
          <p:cNvSpPr>
            <a:spLocks noGrp="1"/>
          </p:cNvSpPr>
          <p:nvPr>
            <p:ph sz="quarter" idx="16" hasCustomPrompt="1"/>
          </p:nvPr>
        </p:nvSpPr>
        <p:spPr>
          <a:xfrm>
            <a:off x="0" y="0"/>
            <a:ext cx="5127625" cy="6858000"/>
          </a:xfrm>
        </p:spPr>
        <p:txBody>
          <a:bodyPr>
            <a:normAutofit/>
          </a:bodyPr>
          <a:lstStyle>
            <a:lvl1pPr marL="0" indent="0">
              <a:buFontTx/>
              <a:buNone/>
              <a:defRPr sz="1800"/>
            </a:lvl1pPr>
          </a:lstStyle>
          <a:p>
            <a:pPr lvl="0"/>
            <a:r>
              <a:rPr lang="en-US" dirty="0"/>
              <a:t>Insert Photo, Chart, Media Here</a:t>
            </a:r>
          </a:p>
        </p:txBody>
      </p:sp>
      <p:sp>
        <p:nvSpPr>
          <p:cNvPr id="17" name="Slide Number Placeholder 4">
            <a:extLst>
              <a:ext uri="{FF2B5EF4-FFF2-40B4-BE49-F238E27FC236}">
                <a16:creationId xmlns:a16="http://schemas.microsoft.com/office/drawing/2014/main" id="{3B07DF68-4D1A-D64F-A907-9149B4A490AD}"/>
              </a:ext>
            </a:extLst>
          </p:cNvPr>
          <p:cNvSpPr>
            <a:spLocks noGrp="1"/>
          </p:cNvSpPr>
          <p:nvPr>
            <p:ph type="sldNum" sz="quarter" idx="4"/>
          </p:nvPr>
        </p:nvSpPr>
        <p:spPr>
          <a:xfrm>
            <a:off x="11353800" y="6356349"/>
            <a:ext cx="65978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75FB2569-B1D0-7540-BC22-3C6D5F109DFC}" type="slidenum">
              <a:rPr lang="en-US" smtClean="0"/>
              <a:pPr/>
              <a:t>‹#›</a:t>
            </a:fld>
            <a:endParaRPr lang="en-US" dirty="0"/>
          </a:p>
        </p:txBody>
      </p:sp>
      <p:sp>
        <p:nvSpPr>
          <p:cNvPr id="13" name="Rectangle 12">
            <a:extLst>
              <a:ext uri="{FF2B5EF4-FFF2-40B4-BE49-F238E27FC236}">
                <a16:creationId xmlns:a16="http://schemas.microsoft.com/office/drawing/2014/main" id="{3D00B947-1930-354F-A321-49B632016128}"/>
              </a:ext>
            </a:extLst>
          </p:cNvPr>
          <p:cNvSpPr/>
          <p:nvPr userDrawn="1"/>
        </p:nvSpPr>
        <p:spPr>
          <a:xfrm>
            <a:off x="261560" y="6537426"/>
            <a:ext cx="4729180" cy="215444"/>
          </a:xfrm>
          <a:prstGeom prst="rect">
            <a:avLst/>
          </a:prstGeom>
        </p:spPr>
        <p:txBody>
          <a:bodyPr wrap="none">
            <a:spAutoFit/>
          </a:bodyPr>
          <a:lstStyle/>
          <a:p>
            <a:pPr eaLnBrk="1" hangingPunct="1">
              <a:defRPr/>
            </a:pPr>
            <a:r>
              <a:rPr lang="en-US" altLang="en-US" sz="800" dirty="0">
                <a:solidFill>
                  <a:schemeClr val="bg1"/>
                </a:solidFill>
                <a:ea typeface="+mn-ea"/>
                <a:cs typeface="Arial" pitchFamily="34" charset="0"/>
                <a:sym typeface="+mn-lt"/>
              </a:rPr>
              <a:t>Copyright © 2019 World Fuel Services Corporation. Proprietary &amp; Confidential. All Rights Reserved.</a:t>
            </a:r>
          </a:p>
        </p:txBody>
      </p:sp>
      <p:sp>
        <p:nvSpPr>
          <p:cNvPr id="10" name="Text Placeholder 3">
            <a:extLst>
              <a:ext uri="{FF2B5EF4-FFF2-40B4-BE49-F238E27FC236}">
                <a16:creationId xmlns:a16="http://schemas.microsoft.com/office/drawing/2014/main" id="{B1EACCE6-94D1-9941-9BCC-247DFE8F261C}"/>
              </a:ext>
            </a:extLst>
          </p:cNvPr>
          <p:cNvSpPr>
            <a:spLocks noGrp="1"/>
          </p:cNvSpPr>
          <p:nvPr>
            <p:ph type="body" sz="quarter" idx="15" hasCustomPrompt="1"/>
          </p:nvPr>
        </p:nvSpPr>
        <p:spPr>
          <a:xfrm>
            <a:off x="5439905" y="1147897"/>
            <a:ext cx="6354305" cy="5005951"/>
          </a:xfrm>
        </p:spPr>
        <p:txBody>
          <a:bodyPr>
            <a:normAutofit/>
          </a:bodyPr>
          <a:lstStyle>
            <a:lvl1pPr marL="0" indent="0">
              <a:buNone/>
              <a:defRPr sz="1400"/>
            </a:lvl1pPr>
          </a:lstStyle>
          <a:p>
            <a:pPr lvl="0"/>
            <a:r>
              <a:rPr lang="en-US" dirty="0"/>
              <a:t>Add Text Here</a:t>
            </a:r>
          </a:p>
        </p:txBody>
      </p:sp>
      <p:sp>
        <p:nvSpPr>
          <p:cNvPr id="11" name="Title 1">
            <a:extLst>
              <a:ext uri="{FF2B5EF4-FFF2-40B4-BE49-F238E27FC236}">
                <a16:creationId xmlns:a16="http://schemas.microsoft.com/office/drawing/2014/main" id="{7885DAD4-BE2A-6240-B0D5-EE3D85FF90D7}"/>
              </a:ext>
            </a:extLst>
          </p:cNvPr>
          <p:cNvSpPr>
            <a:spLocks noGrp="1"/>
          </p:cNvSpPr>
          <p:nvPr>
            <p:ph type="title" hasCustomPrompt="1"/>
          </p:nvPr>
        </p:nvSpPr>
        <p:spPr>
          <a:xfrm>
            <a:off x="5439873" y="314116"/>
            <a:ext cx="6354614" cy="631280"/>
          </a:xfrm>
        </p:spPr>
        <p:txBody>
          <a:bodyPr>
            <a:noAutofit/>
          </a:bodyPr>
          <a:lstStyle>
            <a:lvl1pPr algn="l">
              <a:defRPr sz="2400" b="1">
                <a:solidFill>
                  <a:schemeClr val="accent5"/>
                </a:solidFill>
              </a:defRPr>
            </a:lvl1pPr>
          </a:lstStyle>
          <a:p>
            <a:r>
              <a:rPr lang="en-US" dirty="0"/>
              <a:t>Main header goes here</a:t>
            </a:r>
            <a:endParaRPr lang="en-ID" dirty="0"/>
          </a:p>
        </p:txBody>
      </p:sp>
    </p:spTree>
    <p:extLst>
      <p:ext uri="{BB962C8B-B14F-4D97-AF65-F5344CB8AC3E}">
        <p14:creationId xmlns:p14="http://schemas.microsoft.com/office/powerpoint/2010/main" val="357004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5CA92D2-61FA-F944-A4B9-707C62354629}"/>
              </a:ext>
            </a:extLst>
          </p:cNvPr>
          <p:cNvSpPr/>
          <p:nvPr userDrawn="1"/>
        </p:nvSpPr>
        <p:spPr>
          <a:xfrm>
            <a:off x="261560" y="6537426"/>
            <a:ext cx="4729180" cy="215444"/>
          </a:xfrm>
          <a:prstGeom prst="rect">
            <a:avLst/>
          </a:prstGeom>
        </p:spPr>
        <p:txBody>
          <a:bodyPr wrap="none">
            <a:spAutoFit/>
          </a:bodyPr>
          <a:lstStyle/>
          <a:p>
            <a:pPr eaLnBrk="1" hangingPunct="1">
              <a:defRPr/>
            </a:pPr>
            <a:r>
              <a:rPr lang="en-US" altLang="en-US" sz="800" dirty="0">
                <a:solidFill>
                  <a:schemeClr val="tx1">
                    <a:lumMod val="60000"/>
                    <a:lumOff val="40000"/>
                  </a:schemeClr>
                </a:solidFill>
                <a:ea typeface="+mn-ea"/>
                <a:cs typeface="Arial" pitchFamily="34" charset="0"/>
                <a:sym typeface="+mn-lt"/>
              </a:rPr>
              <a:t>Copyright © 2019 World Fuel Services Corporation. Proprietary &amp; Confidential. All Rights Reserved.</a:t>
            </a:r>
          </a:p>
        </p:txBody>
      </p:sp>
      <p:sp>
        <p:nvSpPr>
          <p:cNvPr id="18" name="Slide Number Placeholder 4">
            <a:extLst>
              <a:ext uri="{FF2B5EF4-FFF2-40B4-BE49-F238E27FC236}">
                <a16:creationId xmlns:a16="http://schemas.microsoft.com/office/drawing/2014/main" id="{3387E66E-F697-8A42-BE46-C9EC7C39A6EC}"/>
              </a:ext>
            </a:extLst>
          </p:cNvPr>
          <p:cNvSpPr>
            <a:spLocks noGrp="1"/>
          </p:cNvSpPr>
          <p:nvPr>
            <p:ph type="sldNum" sz="quarter" idx="4"/>
          </p:nvPr>
        </p:nvSpPr>
        <p:spPr>
          <a:xfrm>
            <a:off x="11353800" y="6356349"/>
            <a:ext cx="65978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75FB2569-B1D0-7540-BC22-3C6D5F109DFC}" type="slidenum">
              <a:rPr lang="en-US" smtClean="0"/>
              <a:pPr/>
              <a:t>‹#›</a:t>
            </a:fld>
            <a:endParaRPr lang="en-US" dirty="0"/>
          </a:p>
        </p:txBody>
      </p:sp>
      <p:sp>
        <p:nvSpPr>
          <p:cNvPr id="6" name="Text Placeholder 5">
            <a:extLst>
              <a:ext uri="{FF2B5EF4-FFF2-40B4-BE49-F238E27FC236}">
                <a16:creationId xmlns:a16="http://schemas.microsoft.com/office/drawing/2014/main" id="{8E98E3D1-9CB2-6644-AEDB-7E0041B8647A}"/>
              </a:ext>
            </a:extLst>
          </p:cNvPr>
          <p:cNvSpPr>
            <a:spLocks noGrp="1"/>
          </p:cNvSpPr>
          <p:nvPr>
            <p:ph type="body" sz="quarter" idx="19" hasCustomPrompt="1"/>
          </p:nvPr>
        </p:nvSpPr>
        <p:spPr>
          <a:xfrm>
            <a:off x="7734300" y="1423695"/>
            <a:ext cx="3959225" cy="2314575"/>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Text goes here</a:t>
            </a:r>
          </a:p>
        </p:txBody>
      </p:sp>
      <p:sp>
        <p:nvSpPr>
          <p:cNvPr id="25" name="Text Placeholder 5">
            <a:extLst>
              <a:ext uri="{FF2B5EF4-FFF2-40B4-BE49-F238E27FC236}">
                <a16:creationId xmlns:a16="http://schemas.microsoft.com/office/drawing/2014/main" id="{C04F85E7-5565-AD44-8C43-D143AB2C8405}"/>
              </a:ext>
            </a:extLst>
          </p:cNvPr>
          <p:cNvSpPr>
            <a:spLocks noGrp="1"/>
          </p:cNvSpPr>
          <p:nvPr>
            <p:ph type="body" sz="quarter" idx="20" hasCustomPrompt="1"/>
          </p:nvPr>
        </p:nvSpPr>
        <p:spPr>
          <a:xfrm>
            <a:off x="7734299" y="4041481"/>
            <a:ext cx="3959225" cy="2314575"/>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Text goes here</a:t>
            </a:r>
          </a:p>
        </p:txBody>
      </p:sp>
      <p:sp>
        <p:nvSpPr>
          <p:cNvPr id="26" name="Content Placeholder 5">
            <a:extLst>
              <a:ext uri="{FF2B5EF4-FFF2-40B4-BE49-F238E27FC236}">
                <a16:creationId xmlns:a16="http://schemas.microsoft.com/office/drawing/2014/main" id="{ACBFC294-7D9E-A14B-B419-782A053D01D0}"/>
              </a:ext>
            </a:extLst>
          </p:cNvPr>
          <p:cNvSpPr>
            <a:spLocks noGrp="1"/>
          </p:cNvSpPr>
          <p:nvPr>
            <p:ph sz="quarter" idx="21" hasCustomPrompt="1"/>
          </p:nvPr>
        </p:nvSpPr>
        <p:spPr>
          <a:xfrm>
            <a:off x="497697" y="1423694"/>
            <a:ext cx="6423964" cy="4932357"/>
          </a:xfrm>
        </p:spPr>
        <p:txBody>
          <a:bodyP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Photo, Chart, Media Here</a:t>
            </a:r>
          </a:p>
        </p:txBody>
      </p:sp>
      <p:sp>
        <p:nvSpPr>
          <p:cNvPr id="10" name="Title 1">
            <a:extLst>
              <a:ext uri="{FF2B5EF4-FFF2-40B4-BE49-F238E27FC236}">
                <a16:creationId xmlns:a16="http://schemas.microsoft.com/office/drawing/2014/main" id="{3702EFBD-B6C6-5840-A8F6-20F2652A6FD2}"/>
              </a:ext>
            </a:extLst>
          </p:cNvPr>
          <p:cNvSpPr>
            <a:spLocks noGrp="1"/>
          </p:cNvSpPr>
          <p:nvPr>
            <p:ph type="title" hasCustomPrompt="1"/>
          </p:nvPr>
        </p:nvSpPr>
        <p:spPr>
          <a:xfrm>
            <a:off x="497936" y="252123"/>
            <a:ext cx="4940367" cy="631280"/>
          </a:xfrm>
        </p:spPr>
        <p:txBody>
          <a:bodyPr>
            <a:noAutofit/>
          </a:bodyPr>
          <a:lstStyle>
            <a:lvl1pPr algn="l">
              <a:defRPr sz="2400" b="1">
                <a:solidFill>
                  <a:schemeClr val="accent5"/>
                </a:solidFill>
              </a:defRPr>
            </a:lvl1pPr>
          </a:lstStyle>
          <a:p>
            <a:r>
              <a:rPr lang="en-US" dirty="0"/>
              <a:t>Main header goes here</a:t>
            </a:r>
            <a:endParaRPr lang="en-ID" dirty="0"/>
          </a:p>
        </p:txBody>
      </p:sp>
    </p:spTree>
    <p:extLst>
      <p:ext uri="{BB962C8B-B14F-4D97-AF65-F5344CB8AC3E}">
        <p14:creationId xmlns:p14="http://schemas.microsoft.com/office/powerpoint/2010/main" val="307222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5BC52A-16C6-C345-B64D-066E74464E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603811"/>
          </a:xfrm>
          <a:prstGeom prst="rect">
            <a:avLst/>
          </a:prstGeom>
        </p:spPr>
      </p:pic>
      <p:sp>
        <p:nvSpPr>
          <p:cNvPr id="3" name="Rectangle 2">
            <a:extLst>
              <a:ext uri="{FF2B5EF4-FFF2-40B4-BE49-F238E27FC236}">
                <a16:creationId xmlns:a16="http://schemas.microsoft.com/office/drawing/2014/main" id="{7484D76B-6BEB-E04E-AC6B-D573010373E2}"/>
              </a:ext>
            </a:extLst>
          </p:cNvPr>
          <p:cNvSpPr/>
          <p:nvPr userDrawn="1"/>
        </p:nvSpPr>
        <p:spPr>
          <a:xfrm>
            <a:off x="0" y="0"/>
            <a:ext cx="12192000" cy="3603811"/>
          </a:xfrm>
          <a:prstGeom prst="rect">
            <a:avLst/>
          </a:pr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6">
            <a:extLst>
              <a:ext uri="{FF2B5EF4-FFF2-40B4-BE49-F238E27FC236}">
                <a16:creationId xmlns:a16="http://schemas.microsoft.com/office/drawing/2014/main" id="{AE94FCA3-D488-4740-901E-A2E70504F87A}"/>
              </a:ext>
            </a:extLst>
          </p:cNvPr>
          <p:cNvSpPr txBox="1">
            <a:spLocks/>
          </p:cNvSpPr>
          <p:nvPr userDrawn="1"/>
        </p:nvSpPr>
        <p:spPr>
          <a:xfrm>
            <a:off x="2626150" y="873803"/>
            <a:ext cx="2162826" cy="422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050" spc="225" dirty="0" err="1">
                <a:solidFill>
                  <a:schemeClr val="bg2"/>
                </a:solidFill>
                <a:latin typeface="Arial" panose="020B0604020202020204" pitchFamily="34" charset="0"/>
                <a:ea typeface="Helvetica Neue Light" panose="02000403000000020004" pitchFamily="2" charset="0"/>
                <a:cs typeface="Arial" panose="020B0604020202020204" pitchFamily="34" charset="0"/>
              </a:rPr>
              <a:t>www.world-kinect.com</a:t>
            </a:r>
            <a:endParaRPr lang="en-ID" sz="1050" spc="225" dirty="0">
              <a:solidFill>
                <a:schemeClr val="bg2"/>
              </a:solidFill>
              <a:latin typeface="Arial" panose="020B0604020202020204" pitchFamily="34" charset="0"/>
              <a:ea typeface="Helvetica Neue Light" panose="02000403000000020004" pitchFamily="2" charset="0"/>
              <a:cs typeface="Arial" panose="020B0604020202020204" pitchFamily="34" charset="0"/>
            </a:endParaRPr>
          </a:p>
        </p:txBody>
      </p:sp>
      <p:cxnSp>
        <p:nvCxnSpPr>
          <p:cNvPr id="19" name="Straight Connector 18">
            <a:extLst>
              <a:ext uri="{FF2B5EF4-FFF2-40B4-BE49-F238E27FC236}">
                <a16:creationId xmlns:a16="http://schemas.microsoft.com/office/drawing/2014/main" id="{538EC091-B442-8844-8547-88FE8120941C}"/>
              </a:ext>
            </a:extLst>
          </p:cNvPr>
          <p:cNvCxnSpPr>
            <a:cxnSpLocks/>
          </p:cNvCxnSpPr>
          <p:nvPr userDrawn="1"/>
        </p:nvCxnSpPr>
        <p:spPr>
          <a:xfrm>
            <a:off x="2509025" y="669071"/>
            <a:ext cx="0" cy="62684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Subtitle 2">
            <a:extLst>
              <a:ext uri="{FF2B5EF4-FFF2-40B4-BE49-F238E27FC236}">
                <a16:creationId xmlns:a16="http://schemas.microsoft.com/office/drawing/2014/main" id="{880A96C5-B28D-3545-8257-B82ECC749B7C}"/>
              </a:ext>
            </a:extLst>
          </p:cNvPr>
          <p:cNvSpPr>
            <a:spLocks noGrp="1"/>
          </p:cNvSpPr>
          <p:nvPr>
            <p:ph type="subTitle" idx="1"/>
          </p:nvPr>
        </p:nvSpPr>
        <p:spPr>
          <a:xfrm>
            <a:off x="418209" y="5507127"/>
            <a:ext cx="3252440" cy="788714"/>
          </a:xfrm>
        </p:spPr>
        <p:txBody>
          <a:bodyPr>
            <a:normAutofit/>
          </a:bodyPr>
          <a:lstStyle>
            <a:lvl1pPr marL="0" indent="0" algn="l">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D" dirty="0"/>
          </a:p>
        </p:txBody>
      </p:sp>
      <p:sp>
        <p:nvSpPr>
          <p:cNvPr id="26" name="Title 1">
            <a:extLst>
              <a:ext uri="{FF2B5EF4-FFF2-40B4-BE49-F238E27FC236}">
                <a16:creationId xmlns:a16="http://schemas.microsoft.com/office/drawing/2014/main" id="{8E066CAC-A476-F34D-B53D-8022DA78CFC4}"/>
              </a:ext>
            </a:extLst>
          </p:cNvPr>
          <p:cNvSpPr>
            <a:spLocks noGrp="1"/>
          </p:cNvSpPr>
          <p:nvPr>
            <p:ph type="ctrTitle" hasCustomPrompt="1"/>
          </p:nvPr>
        </p:nvSpPr>
        <p:spPr>
          <a:xfrm>
            <a:off x="418209" y="3987940"/>
            <a:ext cx="3252440" cy="1493155"/>
          </a:xfrm>
        </p:spPr>
        <p:txBody>
          <a:bodyPr anchor="b">
            <a:normAutofit/>
          </a:bodyPr>
          <a:lstStyle>
            <a:lvl1pPr algn="l">
              <a:defRPr sz="3200" b="1">
                <a:solidFill>
                  <a:schemeClr val="accent5"/>
                </a:solidFill>
              </a:defRPr>
            </a:lvl1pPr>
          </a:lstStyle>
          <a:p>
            <a:r>
              <a:rPr lang="en-US" dirty="0"/>
              <a:t>Click to edit section divider</a:t>
            </a:r>
            <a:endParaRPr lang="en-ID" dirty="0"/>
          </a:p>
        </p:txBody>
      </p:sp>
      <p:sp>
        <p:nvSpPr>
          <p:cNvPr id="27" name="Rectangle 26">
            <a:extLst>
              <a:ext uri="{FF2B5EF4-FFF2-40B4-BE49-F238E27FC236}">
                <a16:creationId xmlns:a16="http://schemas.microsoft.com/office/drawing/2014/main" id="{2BD3199B-37FC-C04A-ADA2-C44DA1282131}"/>
              </a:ext>
            </a:extLst>
          </p:cNvPr>
          <p:cNvSpPr/>
          <p:nvPr userDrawn="1"/>
        </p:nvSpPr>
        <p:spPr>
          <a:xfrm>
            <a:off x="261560" y="6537426"/>
            <a:ext cx="4729180" cy="215444"/>
          </a:xfrm>
          <a:prstGeom prst="rect">
            <a:avLst/>
          </a:prstGeom>
        </p:spPr>
        <p:txBody>
          <a:bodyPr wrap="none">
            <a:spAutoFit/>
          </a:bodyPr>
          <a:lstStyle/>
          <a:p>
            <a:pPr eaLnBrk="1" hangingPunct="1">
              <a:defRPr/>
            </a:pPr>
            <a:r>
              <a:rPr lang="en-US" altLang="en-US" sz="800" dirty="0">
                <a:solidFill>
                  <a:schemeClr val="tx1">
                    <a:lumMod val="60000"/>
                    <a:lumOff val="40000"/>
                  </a:schemeClr>
                </a:solidFill>
                <a:ea typeface="+mn-ea"/>
                <a:cs typeface="Arial" pitchFamily="34" charset="0"/>
                <a:sym typeface="+mn-lt"/>
              </a:rPr>
              <a:t>Copyright © 2019 World Fuel Services Corporation. Proprietary &amp; Confidential. All Rights Reserved.</a:t>
            </a:r>
          </a:p>
        </p:txBody>
      </p:sp>
      <p:sp>
        <p:nvSpPr>
          <p:cNvPr id="2" name="TextBox 1">
            <a:extLst>
              <a:ext uri="{FF2B5EF4-FFF2-40B4-BE49-F238E27FC236}">
                <a16:creationId xmlns:a16="http://schemas.microsoft.com/office/drawing/2014/main" id="{599D67D3-BDA3-0642-A5FF-1BC81CD1B4B3}"/>
              </a:ext>
            </a:extLst>
          </p:cNvPr>
          <p:cNvSpPr txBox="1"/>
          <p:nvPr userDrawn="1"/>
        </p:nvSpPr>
        <p:spPr>
          <a:xfrm>
            <a:off x="2777924" y="-671332"/>
            <a:ext cx="184731" cy="369332"/>
          </a:xfrm>
          <a:prstGeom prst="rect">
            <a:avLst/>
          </a:prstGeom>
          <a:noFill/>
        </p:spPr>
        <p:txBody>
          <a:bodyPr wrap="none" rtlCol="0">
            <a:spAutoFit/>
          </a:bodyPr>
          <a:lstStyle/>
          <a:p>
            <a:endParaRPr lang="en-US" dirty="0"/>
          </a:p>
        </p:txBody>
      </p:sp>
      <p:pic>
        <p:nvPicPr>
          <p:cNvPr id="11" name="Picture 10">
            <a:extLst>
              <a:ext uri="{FF2B5EF4-FFF2-40B4-BE49-F238E27FC236}">
                <a16:creationId xmlns:a16="http://schemas.microsoft.com/office/drawing/2014/main" id="{22AD0F84-C6D8-1F40-8316-2D20B5395C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6011" y="562159"/>
            <a:ext cx="1445927" cy="803787"/>
          </a:xfrm>
          <a:prstGeom prst="rect">
            <a:avLst/>
          </a:prstGeom>
        </p:spPr>
      </p:pic>
    </p:spTree>
    <p:extLst>
      <p:ext uri="{BB962C8B-B14F-4D97-AF65-F5344CB8AC3E}">
        <p14:creationId xmlns:p14="http://schemas.microsoft.com/office/powerpoint/2010/main" val="153142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5BC52A-16C6-C345-B64D-066E74464E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603811"/>
          </a:xfrm>
          <a:prstGeom prst="rect">
            <a:avLst/>
          </a:prstGeom>
        </p:spPr>
      </p:pic>
      <p:sp>
        <p:nvSpPr>
          <p:cNvPr id="3" name="Rectangle 2">
            <a:extLst>
              <a:ext uri="{FF2B5EF4-FFF2-40B4-BE49-F238E27FC236}">
                <a16:creationId xmlns:a16="http://schemas.microsoft.com/office/drawing/2014/main" id="{7484D76B-6BEB-E04E-AC6B-D573010373E2}"/>
              </a:ext>
            </a:extLst>
          </p:cNvPr>
          <p:cNvSpPr/>
          <p:nvPr userDrawn="1"/>
        </p:nvSpPr>
        <p:spPr>
          <a:xfrm>
            <a:off x="0" y="0"/>
            <a:ext cx="12192000" cy="3603811"/>
          </a:xfrm>
          <a:prstGeom prst="rect">
            <a:avLst/>
          </a:prstGeom>
          <a:solidFill>
            <a:srgbClr val="0FC47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6">
            <a:extLst>
              <a:ext uri="{FF2B5EF4-FFF2-40B4-BE49-F238E27FC236}">
                <a16:creationId xmlns:a16="http://schemas.microsoft.com/office/drawing/2014/main" id="{AE94FCA3-D488-4740-901E-A2E70504F87A}"/>
              </a:ext>
            </a:extLst>
          </p:cNvPr>
          <p:cNvSpPr txBox="1">
            <a:spLocks/>
          </p:cNvSpPr>
          <p:nvPr userDrawn="1"/>
        </p:nvSpPr>
        <p:spPr>
          <a:xfrm>
            <a:off x="2626150" y="873803"/>
            <a:ext cx="2162826" cy="422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050" spc="225" dirty="0" err="1">
                <a:solidFill>
                  <a:schemeClr val="bg2"/>
                </a:solidFill>
                <a:latin typeface="Arial" panose="020B0604020202020204" pitchFamily="34" charset="0"/>
                <a:ea typeface="Helvetica Neue Light" panose="02000403000000020004" pitchFamily="2" charset="0"/>
                <a:cs typeface="Arial" panose="020B0604020202020204" pitchFamily="34" charset="0"/>
              </a:rPr>
              <a:t>www.world-kinect.com</a:t>
            </a:r>
            <a:endParaRPr lang="en-ID" sz="1050" spc="225" dirty="0">
              <a:solidFill>
                <a:schemeClr val="bg2"/>
              </a:solidFill>
              <a:latin typeface="Arial" panose="020B0604020202020204" pitchFamily="34" charset="0"/>
              <a:ea typeface="Helvetica Neue Light" panose="02000403000000020004" pitchFamily="2" charset="0"/>
              <a:cs typeface="Arial" panose="020B0604020202020204" pitchFamily="34" charset="0"/>
            </a:endParaRPr>
          </a:p>
        </p:txBody>
      </p:sp>
      <p:cxnSp>
        <p:nvCxnSpPr>
          <p:cNvPr id="19" name="Straight Connector 18">
            <a:extLst>
              <a:ext uri="{FF2B5EF4-FFF2-40B4-BE49-F238E27FC236}">
                <a16:creationId xmlns:a16="http://schemas.microsoft.com/office/drawing/2014/main" id="{538EC091-B442-8844-8547-88FE8120941C}"/>
              </a:ext>
            </a:extLst>
          </p:cNvPr>
          <p:cNvCxnSpPr>
            <a:cxnSpLocks/>
          </p:cNvCxnSpPr>
          <p:nvPr userDrawn="1"/>
        </p:nvCxnSpPr>
        <p:spPr>
          <a:xfrm>
            <a:off x="2509025" y="669071"/>
            <a:ext cx="0" cy="62684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Subtitle 2">
            <a:extLst>
              <a:ext uri="{FF2B5EF4-FFF2-40B4-BE49-F238E27FC236}">
                <a16:creationId xmlns:a16="http://schemas.microsoft.com/office/drawing/2014/main" id="{880A96C5-B28D-3545-8257-B82ECC749B7C}"/>
              </a:ext>
            </a:extLst>
          </p:cNvPr>
          <p:cNvSpPr>
            <a:spLocks noGrp="1"/>
          </p:cNvSpPr>
          <p:nvPr>
            <p:ph type="subTitle" idx="1"/>
          </p:nvPr>
        </p:nvSpPr>
        <p:spPr>
          <a:xfrm>
            <a:off x="418209" y="5507127"/>
            <a:ext cx="3252440" cy="788714"/>
          </a:xfrm>
        </p:spPr>
        <p:txBody>
          <a:bodyPr>
            <a:normAutofit/>
          </a:bodyPr>
          <a:lstStyle>
            <a:lvl1pPr marL="0" indent="0" algn="l">
              <a:buNone/>
              <a:defRPr sz="2000">
                <a:solidFill>
                  <a:srgbClr val="0FC47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D" dirty="0"/>
          </a:p>
        </p:txBody>
      </p:sp>
      <p:sp>
        <p:nvSpPr>
          <p:cNvPr id="26" name="Title 1">
            <a:extLst>
              <a:ext uri="{FF2B5EF4-FFF2-40B4-BE49-F238E27FC236}">
                <a16:creationId xmlns:a16="http://schemas.microsoft.com/office/drawing/2014/main" id="{8E066CAC-A476-F34D-B53D-8022DA78CFC4}"/>
              </a:ext>
            </a:extLst>
          </p:cNvPr>
          <p:cNvSpPr>
            <a:spLocks noGrp="1"/>
          </p:cNvSpPr>
          <p:nvPr>
            <p:ph type="ctrTitle" hasCustomPrompt="1"/>
          </p:nvPr>
        </p:nvSpPr>
        <p:spPr>
          <a:xfrm>
            <a:off x="418209" y="3987940"/>
            <a:ext cx="3252440" cy="1493155"/>
          </a:xfrm>
        </p:spPr>
        <p:txBody>
          <a:bodyPr anchor="b">
            <a:normAutofit/>
          </a:bodyPr>
          <a:lstStyle>
            <a:lvl1pPr algn="l">
              <a:defRPr sz="3200" b="1">
                <a:solidFill>
                  <a:srgbClr val="0FC477"/>
                </a:solidFill>
              </a:defRPr>
            </a:lvl1pPr>
          </a:lstStyle>
          <a:p>
            <a:r>
              <a:rPr lang="en-US" dirty="0"/>
              <a:t>Click to edit section divider</a:t>
            </a:r>
            <a:endParaRPr lang="en-ID" dirty="0"/>
          </a:p>
        </p:txBody>
      </p:sp>
      <p:sp>
        <p:nvSpPr>
          <p:cNvPr id="27" name="Rectangle 26">
            <a:extLst>
              <a:ext uri="{FF2B5EF4-FFF2-40B4-BE49-F238E27FC236}">
                <a16:creationId xmlns:a16="http://schemas.microsoft.com/office/drawing/2014/main" id="{2BD3199B-37FC-C04A-ADA2-C44DA1282131}"/>
              </a:ext>
            </a:extLst>
          </p:cNvPr>
          <p:cNvSpPr/>
          <p:nvPr userDrawn="1"/>
        </p:nvSpPr>
        <p:spPr>
          <a:xfrm>
            <a:off x="261560" y="6537426"/>
            <a:ext cx="4729180" cy="215444"/>
          </a:xfrm>
          <a:prstGeom prst="rect">
            <a:avLst/>
          </a:prstGeom>
        </p:spPr>
        <p:txBody>
          <a:bodyPr wrap="none">
            <a:spAutoFit/>
          </a:bodyPr>
          <a:lstStyle/>
          <a:p>
            <a:pPr eaLnBrk="1" hangingPunct="1">
              <a:defRPr/>
            </a:pPr>
            <a:r>
              <a:rPr lang="en-US" altLang="en-US" sz="800" dirty="0">
                <a:solidFill>
                  <a:schemeClr val="tx1">
                    <a:lumMod val="60000"/>
                    <a:lumOff val="40000"/>
                  </a:schemeClr>
                </a:solidFill>
                <a:ea typeface="+mn-ea"/>
                <a:cs typeface="Arial" pitchFamily="34" charset="0"/>
                <a:sym typeface="+mn-lt"/>
              </a:rPr>
              <a:t>Copyright © 2019 World Fuel Services Corporation. Proprietary &amp; Confidential. All Rights Reserved.</a:t>
            </a:r>
          </a:p>
        </p:txBody>
      </p:sp>
      <p:sp>
        <p:nvSpPr>
          <p:cNvPr id="2" name="TextBox 1">
            <a:extLst>
              <a:ext uri="{FF2B5EF4-FFF2-40B4-BE49-F238E27FC236}">
                <a16:creationId xmlns:a16="http://schemas.microsoft.com/office/drawing/2014/main" id="{599D67D3-BDA3-0642-A5FF-1BC81CD1B4B3}"/>
              </a:ext>
            </a:extLst>
          </p:cNvPr>
          <p:cNvSpPr txBox="1"/>
          <p:nvPr userDrawn="1"/>
        </p:nvSpPr>
        <p:spPr>
          <a:xfrm>
            <a:off x="2777924" y="-671332"/>
            <a:ext cx="184731" cy="369332"/>
          </a:xfrm>
          <a:prstGeom prst="rect">
            <a:avLst/>
          </a:prstGeom>
          <a:noFill/>
        </p:spPr>
        <p:txBody>
          <a:bodyPr wrap="none" rtlCol="0">
            <a:spAutoFit/>
          </a:bodyPr>
          <a:lstStyle/>
          <a:p>
            <a:endParaRPr lang="en-US" dirty="0"/>
          </a:p>
        </p:txBody>
      </p:sp>
      <p:pic>
        <p:nvPicPr>
          <p:cNvPr id="11" name="Picture 10">
            <a:extLst>
              <a:ext uri="{FF2B5EF4-FFF2-40B4-BE49-F238E27FC236}">
                <a16:creationId xmlns:a16="http://schemas.microsoft.com/office/drawing/2014/main" id="{22AD0F84-C6D8-1F40-8316-2D20B5395C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6011" y="562159"/>
            <a:ext cx="1445927" cy="803787"/>
          </a:xfrm>
          <a:prstGeom prst="rect">
            <a:avLst/>
          </a:prstGeom>
        </p:spPr>
      </p:pic>
    </p:spTree>
    <p:extLst>
      <p:ext uri="{BB962C8B-B14F-4D97-AF65-F5344CB8AC3E}">
        <p14:creationId xmlns:p14="http://schemas.microsoft.com/office/powerpoint/2010/main" val="390684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D622FA-1F81-8C4A-85BB-A46CB6DCC945}"/>
              </a:ext>
            </a:extLst>
          </p:cNvPr>
          <p:cNvSpPr>
            <a:spLocks noGrp="1"/>
          </p:cNvSpPr>
          <p:nvPr>
            <p:ph type="body" sz="quarter" idx="14" hasCustomPrompt="1"/>
          </p:nvPr>
        </p:nvSpPr>
        <p:spPr>
          <a:xfrm>
            <a:off x="419745" y="1284792"/>
            <a:ext cx="4940367" cy="4893428"/>
          </a:xfrm>
        </p:spPr>
        <p:txBody>
          <a:bodyPr/>
          <a:lstStyle>
            <a:lvl1pPr marL="0" indent="0">
              <a:buNone/>
              <a:defRPr/>
            </a:lvl1pPr>
          </a:lstStyle>
          <a:p>
            <a:pPr lvl="0"/>
            <a:r>
              <a:rPr lang="en-US" dirty="0"/>
              <a:t>Add Text Here</a:t>
            </a:r>
          </a:p>
        </p:txBody>
      </p:sp>
      <p:sp>
        <p:nvSpPr>
          <p:cNvPr id="10" name="Text Placeholder 2">
            <a:extLst>
              <a:ext uri="{FF2B5EF4-FFF2-40B4-BE49-F238E27FC236}">
                <a16:creationId xmlns:a16="http://schemas.microsoft.com/office/drawing/2014/main" id="{76B0FF7D-C24E-6D4B-8431-813A2B113611}"/>
              </a:ext>
            </a:extLst>
          </p:cNvPr>
          <p:cNvSpPr>
            <a:spLocks noGrp="1"/>
          </p:cNvSpPr>
          <p:nvPr>
            <p:ph type="body" sz="quarter" idx="15" hasCustomPrompt="1"/>
          </p:nvPr>
        </p:nvSpPr>
        <p:spPr>
          <a:xfrm>
            <a:off x="6438902" y="1284792"/>
            <a:ext cx="4914900" cy="4893428"/>
          </a:xfrm>
        </p:spPr>
        <p:txBody>
          <a:bodyPr/>
          <a:lstStyle>
            <a:lvl1pPr marL="0" indent="0">
              <a:buNone/>
              <a:defRPr/>
            </a:lvl1pPr>
          </a:lstStyle>
          <a:p>
            <a:pPr lvl="0"/>
            <a:r>
              <a:rPr lang="en-US" dirty="0"/>
              <a:t>Add Text Here</a:t>
            </a:r>
          </a:p>
        </p:txBody>
      </p:sp>
      <p:sp>
        <p:nvSpPr>
          <p:cNvPr id="14" name="Rectangle 13">
            <a:extLst>
              <a:ext uri="{FF2B5EF4-FFF2-40B4-BE49-F238E27FC236}">
                <a16:creationId xmlns:a16="http://schemas.microsoft.com/office/drawing/2014/main" id="{46142227-92BF-4642-99A9-3374EADE666B}"/>
              </a:ext>
            </a:extLst>
          </p:cNvPr>
          <p:cNvSpPr/>
          <p:nvPr userDrawn="1"/>
        </p:nvSpPr>
        <p:spPr>
          <a:xfrm>
            <a:off x="261560" y="6537426"/>
            <a:ext cx="4729180" cy="215444"/>
          </a:xfrm>
          <a:prstGeom prst="rect">
            <a:avLst/>
          </a:prstGeom>
        </p:spPr>
        <p:txBody>
          <a:bodyPr wrap="none">
            <a:spAutoFit/>
          </a:bodyPr>
          <a:lstStyle/>
          <a:p>
            <a:pPr eaLnBrk="1" hangingPunct="1">
              <a:defRPr/>
            </a:pPr>
            <a:r>
              <a:rPr lang="en-US" altLang="en-US" sz="800" dirty="0">
                <a:solidFill>
                  <a:schemeClr val="tx1">
                    <a:lumMod val="60000"/>
                    <a:lumOff val="40000"/>
                  </a:schemeClr>
                </a:solidFill>
                <a:ea typeface="+mn-ea"/>
                <a:cs typeface="Arial" pitchFamily="34" charset="0"/>
                <a:sym typeface="+mn-lt"/>
              </a:rPr>
              <a:t>Copyright © 2019 World Fuel Services Corporation. Proprietary &amp; Confidential. All Rights Reserved.</a:t>
            </a:r>
          </a:p>
        </p:txBody>
      </p:sp>
      <p:sp>
        <p:nvSpPr>
          <p:cNvPr id="13" name="Slide Number Placeholder 4">
            <a:extLst>
              <a:ext uri="{FF2B5EF4-FFF2-40B4-BE49-F238E27FC236}">
                <a16:creationId xmlns:a16="http://schemas.microsoft.com/office/drawing/2014/main" id="{217F85A6-3FF3-E646-B257-A4FFB4E0A488}"/>
              </a:ext>
            </a:extLst>
          </p:cNvPr>
          <p:cNvSpPr>
            <a:spLocks noGrp="1"/>
          </p:cNvSpPr>
          <p:nvPr>
            <p:ph type="sldNum" sz="quarter" idx="4"/>
          </p:nvPr>
        </p:nvSpPr>
        <p:spPr>
          <a:xfrm>
            <a:off x="11353800" y="6356349"/>
            <a:ext cx="65978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75FB2569-B1D0-7540-BC22-3C6D5F109DFC}" type="slidenum">
              <a:rPr lang="en-US" smtClean="0"/>
              <a:pPr/>
              <a:t>‹#›</a:t>
            </a:fld>
            <a:endParaRPr lang="en-US" dirty="0"/>
          </a:p>
        </p:txBody>
      </p:sp>
      <p:sp>
        <p:nvSpPr>
          <p:cNvPr id="9" name="Title 1">
            <a:extLst>
              <a:ext uri="{FF2B5EF4-FFF2-40B4-BE49-F238E27FC236}">
                <a16:creationId xmlns:a16="http://schemas.microsoft.com/office/drawing/2014/main" id="{980DEE5D-4EF8-514E-AC23-1C1797F7AE65}"/>
              </a:ext>
            </a:extLst>
          </p:cNvPr>
          <p:cNvSpPr>
            <a:spLocks noGrp="1"/>
          </p:cNvSpPr>
          <p:nvPr>
            <p:ph type="title" hasCustomPrompt="1"/>
          </p:nvPr>
        </p:nvSpPr>
        <p:spPr>
          <a:xfrm>
            <a:off x="419745" y="328290"/>
            <a:ext cx="4940367" cy="641250"/>
          </a:xfrm>
        </p:spPr>
        <p:txBody>
          <a:bodyPr>
            <a:noAutofit/>
          </a:bodyPr>
          <a:lstStyle>
            <a:lvl1pPr algn="l">
              <a:defRPr sz="2400" b="1">
                <a:solidFill>
                  <a:schemeClr val="accent5"/>
                </a:solidFill>
              </a:defRPr>
            </a:lvl1pPr>
          </a:lstStyle>
          <a:p>
            <a:r>
              <a:rPr lang="en-US" dirty="0"/>
              <a:t>Main header goes here</a:t>
            </a:r>
            <a:endParaRPr lang="en-ID" dirty="0"/>
          </a:p>
        </p:txBody>
      </p:sp>
    </p:spTree>
    <p:extLst>
      <p:ext uri="{BB962C8B-B14F-4D97-AF65-F5344CB8AC3E}">
        <p14:creationId xmlns:p14="http://schemas.microsoft.com/office/powerpoint/2010/main" val="123981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C471E3DC-172C-A84D-81DF-7F826E140A1E}"/>
              </a:ext>
            </a:extLst>
          </p:cNvPr>
          <p:cNvSpPr>
            <a:spLocks noGrp="1"/>
          </p:cNvSpPr>
          <p:nvPr>
            <p:ph type="sldNum" sz="quarter" idx="4"/>
          </p:nvPr>
        </p:nvSpPr>
        <p:spPr>
          <a:xfrm>
            <a:off x="11353800" y="6356349"/>
            <a:ext cx="65978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75FB2569-B1D0-7540-BC22-3C6D5F109DFC}" type="slidenum">
              <a:rPr lang="en-US" smtClean="0"/>
              <a:pPr/>
              <a:t>‹#›</a:t>
            </a:fld>
            <a:endParaRPr lang="en-US" dirty="0"/>
          </a:p>
        </p:txBody>
      </p:sp>
      <p:sp>
        <p:nvSpPr>
          <p:cNvPr id="7" name="Title 1">
            <a:extLst>
              <a:ext uri="{FF2B5EF4-FFF2-40B4-BE49-F238E27FC236}">
                <a16:creationId xmlns:a16="http://schemas.microsoft.com/office/drawing/2014/main" id="{C6BFA656-962A-7A43-9328-EB89EE0235F5}"/>
              </a:ext>
            </a:extLst>
          </p:cNvPr>
          <p:cNvSpPr>
            <a:spLocks noGrp="1"/>
          </p:cNvSpPr>
          <p:nvPr>
            <p:ph type="title" hasCustomPrompt="1"/>
          </p:nvPr>
        </p:nvSpPr>
        <p:spPr>
          <a:xfrm>
            <a:off x="419745" y="328290"/>
            <a:ext cx="4940367" cy="641250"/>
          </a:xfrm>
        </p:spPr>
        <p:txBody>
          <a:bodyPr>
            <a:noAutofit/>
          </a:bodyPr>
          <a:lstStyle>
            <a:lvl1pPr algn="l">
              <a:defRPr sz="2400" b="1">
                <a:solidFill>
                  <a:schemeClr val="accent5"/>
                </a:solidFill>
              </a:defRPr>
            </a:lvl1pPr>
          </a:lstStyle>
          <a:p>
            <a:r>
              <a:rPr lang="en-US" dirty="0"/>
              <a:t>Main header goes here</a:t>
            </a:r>
            <a:endParaRPr lang="en-ID" dirty="0"/>
          </a:p>
        </p:txBody>
      </p:sp>
    </p:spTree>
    <p:extLst>
      <p:ext uri="{BB962C8B-B14F-4D97-AF65-F5344CB8AC3E}">
        <p14:creationId xmlns:p14="http://schemas.microsoft.com/office/powerpoint/2010/main" val="385322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0D61E6-9F0F-4916-8B98-E59C798865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9A960D77-1E26-4D8E-B1D3-D74C79A06D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4" name="Date Placeholder 3">
            <a:extLst>
              <a:ext uri="{FF2B5EF4-FFF2-40B4-BE49-F238E27FC236}">
                <a16:creationId xmlns:a16="http://schemas.microsoft.com/office/drawing/2014/main" id="{956DE6D1-5357-4CCF-BEDD-0D9C7C04FE28}"/>
              </a:ext>
            </a:extLst>
          </p:cNvPr>
          <p:cNvSpPr>
            <a:spLocks noGrp="1"/>
          </p:cNvSpPr>
          <p:nvPr>
            <p:ph type="dt" sz="half" idx="2"/>
          </p:nvPr>
        </p:nvSpPr>
        <p:spPr>
          <a:xfrm>
            <a:off x="838199" y="6356350"/>
            <a:ext cx="6745941" cy="365125"/>
          </a:xfrm>
          <a:prstGeom prst="rect">
            <a:avLst/>
          </a:prstGeom>
        </p:spPr>
        <p:txBody>
          <a:bodyPr vert="horz" lIns="91440" tIns="45720" rIns="91440" bIns="45720" rtlCol="0" anchor="ctr"/>
          <a:lstStyle>
            <a:lvl1pPr algn="l" eaLnBrk="1" hangingPunct="1">
              <a:defRPr sz="1000">
                <a:solidFill>
                  <a:schemeClr val="tx1">
                    <a:tint val="75000"/>
                  </a:schemeClr>
                </a:solidFill>
              </a:defRPr>
            </a:lvl1pPr>
          </a:lstStyle>
          <a:p>
            <a:pPr>
              <a:defRPr/>
            </a:pPr>
            <a:endParaRPr lang="en-US" altLang="en-US" dirty="0">
              <a:solidFill>
                <a:srgbClr val="999999"/>
              </a:solidFill>
              <a:cs typeface="Arial" pitchFamily="34" charset="0"/>
              <a:sym typeface="+mn-lt"/>
            </a:endParaRPr>
          </a:p>
        </p:txBody>
      </p:sp>
      <p:sp>
        <p:nvSpPr>
          <p:cNvPr id="5" name="Slide Number Placeholder 4">
            <a:extLst>
              <a:ext uri="{FF2B5EF4-FFF2-40B4-BE49-F238E27FC236}">
                <a16:creationId xmlns:a16="http://schemas.microsoft.com/office/drawing/2014/main" id="{3830E846-646E-F645-A794-87E3EE0DE93D}"/>
              </a:ext>
            </a:extLst>
          </p:cNvPr>
          <p:cNvSpPr>
            <a:spLocks noGrp="1"/>
          </p:cNvSpPr>
          <p:nvPr>
            <p:ph type="sldNum" sz="quarter" idx="4"/>
          </p:nvPr>
        </p:nvSpPr>
        <p:spPr>
          <a:xfrm>
            <a:off x="11353800" y="6356349"/>
            <a:ext cx="65978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75FB2569-B1D0-7540-BC22-3C6D5F109DFC}" type="slidenum">
              <a:rPr lang="en-US" smtClean="0"/>
              <a:pPr/>
              <a:t>‹#›</a:t>
            </a:fld>
            <a:endParaRPr lang="en-US" dirty="0"/>
          </a:p>
        </p:txBody>
      </p:sp>
    </p:spTree>
    <p:extLst>
      <p:ext uri="{BB962C8B-B14F-4D97-AF65-F5344CB8AC3E}">
        <p14:creationId xmlns:p14="http://schemas.microsoft.com/office/powerpoint/2010/main" val="2561735419"/>
      </p:ext>
    </p:extLst>
  </p:cSld>
  <p:clrMap bg1="lt1" tx1="dk1" bg2="lt2" tx2="dk2" accent1="accent1" accent2="accent2" accent3="accent3" accent4="accent4" accent5="accent5" accent6="accent6" hlink="hlink" folHlink="folHlink"/>
  <p:sldLayoutIdLst>
    <p:sldLayoutId id="2147483650" r:id="rId1"/>
    <p:sldLayoutId id="2147483687" r:id="rId2"/>
    <p:sldLayoutId id="2147483653" r:id="rId3"/>
    <p:sldLayoutId id="2147483660" r:id="rId4"/>
    <p:sldLayoutId id="2147483686" r:id="rId5"/>
    <p:sldLayoutId id="2147483688" r:id="rId6"/>
    <p:sldLayoutId id="2147483692" r:id="rId7"/>
    <p:sldLayoutId id="2147483676" r:id="rId8"/>
    <p:sldLayoutId id="2147483670" r:id="rId9"/>
    <p:sldLayoutId id="2147483667" r:id="rId10"/>
    <p:sldLayoutId id="2147483690" r:id="rId11"/>
    <p:sldLayoutId id="2147483696" r:id="rId12"/>
    <p:sldLayoutId id="214748371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0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52066" y="1356914"/>
            <a:ext cx="10687866" cy="630942"/>
          </a:xfrm>
          <a:prstGeom prst="rect">
            <a:avLst/>
          </a:prstGeom>
        </p:spPr>
        <p:txBody>
          <a:bodyPr wrap="square" lIns="0" tIns="0" rIns="0" bIns="0">
            <a:spAutoFit/>
          </a:bodyPr>
          <a:lstStyle>
            <a:lvl1pPr>
              <a:defRPr sz="4100" b="1" i="0">
                <a:solidFill>
                  <a:srgbClr val="5B676F"/>
                </a:solidFill>
                <a:latin typeface="Arial"/>
                <a:cs typeface="Arial"/>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8780632" y="6167818"/>
            <a:ext cx="1501240" cy="508088"/>
          </a:xfrm>
          <a:prstGeom prst="rect">
            <a:avLst/>
          </a:prstGeom>
        </p:spPr>
        <p:txBody>
          <a:bodyPr wrap="square" lIns="0" tIns="0" rIns="0" bIns="0">
            <a:spAutoFit/>
          </a:bodyPr>
          <a:lstStyle>
            <a:lvl1pPr>
              <a:defRPr sz="1160" b="1" i="0">
                <a:solidFill>
                  <a:srgbClr val="0FC477"/>
                </a:solidFill>
                <a:latin typeface="Arial"/>
                <a:cs typeface="Arial"/>
              </a:defRPr>
            </a:lvl1pPr>
          </a:lstStyle>
          <a:p>
            <a:pPr marL="430212">
              <a:lnSpc>
                <a:spcPts val="1385"/>
              </a:lnSpc>
            </a:pPr>
            <a:r>
              <a:rPr lang="en-US" spc="-25"/>
              <a:t>1.9</a:t>
            </a:r>
            <a:r>
              <a:rPr lang="en-US" spc="-179"/>
              <a:t> </a:t>
            </a:r>
            <a:r>
              <a:rPr lang="en-US" spc="7"/>
              <a:t>TWh</a:t>
            </a:r>
          </a:p>
          <a:p>
            <a:pPr marL="181189" marR="3570" indent="-172710">
              <a:spcBef>
                <a:spcPts val="169"/>
              </a:spcBef>
            </a:pPr>
            <a:r>
              <a:rPr lang="en-US" sz="984" b="0" spc="88">
                <a:solidFill>
                  <a:srgbClr val="5B676F"/>
                </a:solidFill>
              </a:rPr>
              <a:t>of </a:t>
            </a:r>
            <a:r>
              <a:rPr lang="en-US" sz="984" b="0" spc="80">
                <a:solidFill>
                  <a:srgbClr val="5B676F"/>
                </a:solidFill>
              </a:rPr>
              <a:t>Physical </a:t>
            </a:r>
            <a:r>
              <a:rPr lang="en-US" sz="984" b="0" spc="105">
                <a:solidFill>
                  <a:srgbClr val="5B676F"/>
                </a:solidFill>
              </a:rPr>
              <a:t>renewable  </a:t>
            </a:r>
            <a:r>
              <a:rPr lang="en-US" sz="984" b="0" spc="112">
                <a:solidFill>
                  <a:srgbClr val="5B676F"/>
                </a:solidFill>
              </a:rPr>
              <a:t>power</a:t>
            </a:r>
            <a:r>
              <a:rPr lang="en-US" sz="984" b="0" spc="134">
                <a:solidFill>
                  <a:srgbClr val="5B676F"/>
                </a:solidFill>
              </a:rPr>
              <a:t> </a:t>
            </a:r>
            <a:r>
              <a:rPr lang="en-US" sz="984" b="0" spc="112">
                <a:solidFill>
                  <a:srgbClr val="5B676F"/>
                </a:solidFill>
              </a:rPr>
              <a:t>managed</a:t>
            </a:r>
            <a:endParaRPr lang="en-US" sz="984"/>
          </a:p>
        </p:txBody>
      </p:sp>
      <p:sp>
        <p:nvSpPr>
          <p:cNvPr id="5" name="Holder 5"/>
          <p:cNvSpPr>
            <a:spLocks noGrp="1"/>
          </p:cNvSpPr>
          <p:nvPr>
            <p:ph type="dt" sz="half" idx="6"/>
          </p:nvPr>
        </p:nvSpPr>
        <p:spPr>
          <a:xfrm>
            <a:off x="6971572" y="6158889"/>
            <a:ext cx="1364682" cy="477567"/>
          </a:xfrm>
          <a:prstGeom prst="rect">
            <a:avLst/>
          </a:prstGeom>
        </p:spPr>
        <p:txBody>
          <a:bodyPr wrap="square" lIns="0" tIns="0" rIns="0" bIns="0">
            <a:spAutoFit/>
          </a:bodyPr>
          <a:lstStyle>
            <a:lvl1pPr>
              <a:defRPr sz="1160" b="1" i="0">
                <a:solidFill>
                  <a:srgbClr val="0FC477"/>
                </a:solidFill>
                <a:latin typeface="Arial"/>
                <a:cs typeface="Arial"/>
              </a:defRPr>
            </a:lvl1pPr>
          </a:lstStyle>
          <a:p>
            <a:pPr marL="337832">
              <a:lnSpc>
                <a:spcPts val="1367"/>
              </a:lnSpc>
            </a:pPr>
            <a:r>
              <a:rPr lang="en-US" spc="4"/>
              <a:t>500</a:t>
            </a:r>
            <a:r>
              <a:rPr lang="en-US" spc="-11"/>
              <a:t> </a:t>
            </a:r>
            <a:r>
              <a:rPr lang="en-US" spc="18"/>
              <a:t>GWh</a:t>
            </a:r>
          </a:p>
          <a:p>
            <a:pPr marL="42396" marR="3570" indent="-33917">
              <a:lnSpc>
                <a:spcPts val="1181"/>
              </a:lnSpc>
              <a:spcBef>
                <a:spcPts val="21"/>
              </a:spcBef>
            </a:pPr>
            <a:r>
              <a:rPr lang="en-US" sz="984" b="0" spc="88">
                <a:solidFill>
                  <a:srgbClr val="5B676F"/>
                </a:solidFill>
              </a:rPr>
              <a:t>of </a:t>
            </a:r>
            <a:r>
              <a:rPr lang="en-US" sz="984" b="0" spc="98">
                <a:solidFill>
                  <a:srgbClr val="5B676F"/>
                </a:solidFill>
              </a:rPr>
              <a:t>renewable </a:t>
            </a:r>
            <a:r>
              <a:rPr lang="en-US" sz="984" b="0" spc="127">
                <a:solidFill>
                  <a:srgbClr val="5B676F"/>
                </a:solidFill>
              </a:rPr>
              <a:t>power  </a:t>
            </a:r>
            <a:r>
              <a:rPr lang="en-US" sz="984" b="0" spc="98">
                <a:solidFill>
                  <a:srgbClr val="5B676F"/>
                </a:solidFill>
              </a:rPr>
              <a:t>tendered </a:t>
            </a:r>
            <a:r>
              <a:rPr lang="en-US" sz="984" b="0" spc="91">
                <a:solidFill>
                  <a:srgbClr val="5B676F"/>
                </a:solidFill>
              </a:rPr>
              <a:t>in </a:t>
            </a:r>
            <a:r>
              <a:rPr lang="en-US" sz="984" b="0" spc="84">
                <a:solidFill>
                  <a:srgbClr val="5B676F"/>
                </a:solidFill>
              </a:rPr>
              <a:t>the</a:t>
            </a:r>
            <a:r>
              <a:rPr lang="en-US" sz="984" b="0" spc="197">
                <a:solidFill>
                  <a:srgbClr val="5B676F"/>
                </a:solidFill>
              </a:rPr>
              <a:t> </a:t>
            </a:r>
            <a:r>
              <a:rPr lang="en-US" sz="984" b="0" spc="98">
                <a:solidFill>
                  <a:srgbClr val="5B676F"/>
                </a:solidFill>
              </a:rPr>
              <a:t>UK</a:t>
            </a:r>
            <a:endParaRPr lang="en-US" sz="984"/>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58849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xStyles>
    <p:titleStyle>
      <a:lvl1pPr>
        <a:defRPr>
          <a:latin typeface="+mj-lt"/>
          <a:ea typeface="+mj-ea"/>
          <a:cs typeface="+mj-cs"/>
        </a:defRPr>
      </a:lvl1pPr>
    </p:titleStyle>
    <p:bodyStyle>
      <a:lvl1pPr marL="0">
        <a:defRPr>
          <a:latin typeface="+mn-lt"/>
          <a:ea typeface="+mn-ea"/>
          <a:cs typeface="+mn-cs"/>
        </a:defRPr>
      </a:lvl1pPr>
      <a:lvl2pPr marL="321320">
        <a:defRPr>
          <a:latin typeface="+mn-lt"/>
          <a:ea typeface="+mn-ea"/>
          <a:cs typeface="+mn-cs"/>
        </a:defRPr>
      </a:lvl2pPr>
      <a:lvl3pPr marL="642640">
        <a:defRPr>
          <a:latin typeface="+mn-lt"/>
          <a:ea typeface="+mn-ea"/>
          <a:cs typeface="+mn-cs"/>
        </a:defRPr>
      </a:lvl3pPr>
      <a:lvl4pPr marL="963960">
        <a:defRPr>
          <a:latin typeface="+mn-lt"/>
          <a:ea typeface="+mn-ea"/>
          <a:cs typeface="+mn-cs"/>
        </a:defRPr>
      </a:lvl4pPr>
      <a:lvl5pPr marL="1285281">
        <a:defRPr>
          <a:latin typeface="+mn-lt"/>
          <a:ea typeface="+mn-ea"/>
          <a:cs typeface="+mn-cs"/>
        </a:defRPr>
      </a:lvl5pPr>
      <a:lvl6pPr marL="1606601">
        <a:defRPr>
          <a:latin typeface="+mn-lt"/>
          <a:ea typeface="+mn-ea"/>
          <a:cs typeface="+mn-cs"/>
        </a:defRPr>
      </a:lvl6pPr>
      <a:lvl7pPr marL="1927921">
        <a:defRPr>
          <a:latin typeface="+mn-lt"/>
          <a:ea typeface="+mn-ea"/>
          <a:cs typeface="+mn-cs"/>
        </a:defRPr>
      </a:lvl7pPr>
      <a:lvl8pPr marL="2249241">
        <a:defRPr>
          <a:latin typeface="+mn-lt"/>
          <a:ea typeface="+mn-ea"/>
          <a:cs typeface="+mn-cs"/>
        </a:defRPr>
      </a:lvl8pPr>
      <a:lvl9pPr marL="2570561">
        <a:defRPr>
          <a:latin typeface="+mn-lt"/>
          <a:ea typeface="+mn-ea"/>
          <a:cs typeface="+mn-cs"/>
        </a:defRPr>
      </a:lvl9pPr>
    </p:bodyStyle>
    <p:otherStyle>
      <a:lvl1pPr marL="0">
        <a:defRPr>
          <a:latin typeface="+mn-lt"/>
          <a:ea typeface="+mn-ea"/>
          <a:cs typeface="+mn-cs"/>
        </a:defRPr>
      </a:lvl1pPr>
      <a:lvl2pPr marL="321320">
        <a:defRPr>
          <a:latin typeface="+mn-lt"/>
          <a:ea typeface="+mn-ea"/>
          <a:cs typeface="+mn-cs"/>
        </a:defRPr>
      </a:lvl2pPr>
      <a:lvl3pPr marL="642640">
        <a:defRPr>
          <a:latin typeface="+mn-lt"/>
          <a:ea typeface="+mn-ea"/>
          <a:cs typeface="+mn-cs"/>
        </a:defRPr>
      </a:lvl3pPr>
      <a:lvl4pPr marL="963960">
        <a:defRPr>
          <a:latin typeface="+mn-lt"/>
          <a:ea typeface="+mn-ea"/>
          <a:cs typeface="+mn-cs"/>
        </a:defRPr>
      </a:lvl4pPr>
      <a:lvl5pPr marL="1285281">
        <a:defRPr>
          <a:latin typeface="+mn-lt"/>
          <a:ea typeface="+mn-ea"/>
          <a:cs typeface="+mn-cs"/>
        </a:defRPr>
      </a:lvl5pPr>
      <a:lvl6pPr marL="1606601">
        <a:defRPr>
          <a:latin typeface="+mn-lt"/>
          <a:ea typeface="+mn-ea"/>
          <a:cs typeface="+mn-cs"/>
        </a:defRPr>
      </a:lvl6pPr>
      <a:lvl7pPr marL="1927921">
        <a:defRPr>
          <a:latin typeface="+mn-lt"/>
          <a:ea typeface="+mn-ea"/>
          <a:cs typeface="+mn-cs"/>
        </a:defRPr>
      </a:lvl7pPr>
      <a:lvl8pPr marL="2249241">
        <a:defRPr>
          <a:latin typeface="+mn-lt"/>
          <a:ea typeface="+mn-ea"/>
          <a:cs typeface="+mn-cs"/>
        </a:defRPr>
      </a:lvl8pPr>
      <a:lvl9pPr marL="257056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12"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3.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9.xml"/><Relationship Id="rId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233671" y="1572767"/>
            <a:ext cx="3730752" cy="371246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141339" y="3448050"/>
            <a:ext cx="1882139" cy="0"/>
          </a:xfrm>
          <a:custGeom>
            <a:avLst/>
            <a:gdLst/>
            <a:ahLst/>
            <a:cxnLst/>
            <a:rect l="l" t="t" r="r" b="b"/>
            <a:pathLst>
              <a:path w="1882140">
                <a:moveTo>
                  <a:pt x="0" y="0"/>
                </a:moveTo>
                <a:lnTo>
                  <a:pt x="1881759" y="0"/>
                </a:lnTo>
              </a:path>
            </a:pathLst>
          </a:custGeom>
          <a:ln w="38100">
            <a:solidFill>
              <a:srgbClr val="FFFFFF"/>
            </a:solidFill>
          </a:ln>
        </p:spPr>
        <p:txBody>
          <a:bodyPr wrap="square" lIns="0" tIns="0" rIns="0" bIns="0" rtlCol="0"/>
          <a:lstStyle/>
          <a:p>
            <a:endParaRPr/>
          </a:p>
        </p:txBody>
      </p:sp>
      <p:sp>
        <p:nvSpPr>
          <p:cNvPr id="5" name="object 5"/>
          <p:cNvSpPr/>
          <p:nvPr/>
        </p:nvSpPr>
        <p:spPr>
          <a:xfrm>
            <a:off x="4218432" y="3429000"/>
            <a:ext cx="1839595" cy="0"/>
          </a:xfrm>
          <a:custGeom>
            <a:avLst/>
            <a:gdLst/>
            <a:ahLst/>
            <a:cxnLst/>
            <a:rect l="l" t="t" r="r" b="b"/>
            <a:pathLst>
              <a:path w="1839595">
                <a:moveTo>
                  <a:pt x="0" y="0"/>
                </a:moveTo>
                <a:lnTo>
                  <a:pt x="1839467" y="0"/>
                </a:lnTo>
              </a:path>
            </a:pathLst>
          </a:custGeom>
          <a:ln w="76200">
            <a:solidFill>
              <a:srgbClr val="FFFFFF"/>
            </a:solidFill>
          </a:ln>
        </p:spPr>
        <p:txBody>
          <a:bodyPr wrap="square" lIns="0" tIns="0" rIns="0" bIns="0" rtlCol="0"/>
          <a:lstStyle/>
          <a:p>
            <a:endParaRPr/>
          </a:p>
        </p:txBody>
      </p:sp>
      <p:sp>
        <p:nvSpPr>
          <p:cNvPr id="6" name="object 6"/>
          <p:cNvSpPr/>
          <p:nvPr/>
        </p:nvSpPr>
        <p:spPr>
          <a:xfrm>
            <a:off x="6096000" y="1440180"/>
            <a:ext cx="7620" cy="3844925"/>
          </a:xfrm>
          <a:custGeom>
            <a:avLst/>
            <a:gdLst/>
            <a:ahLst/>
            <a:cxnLst/>
            <a:rect l="l" t="t" r="r" b="b"/>
            <a:pathLst>
              <a:path w="7620" h="3844925">
                <a:moveTo>
                  <a:pt x="7238" y="0"/>
                </a:moveTo>
                <a:lnTo>
                  <a:pt x="0" y="3844925"/>
                </a:lnTo>
              </a:path>
            </a:pathLst>
          </a:custGeom>
          <a:ln w="76199">
            <a:solidFill>
              <a:srgbClr val="FFFFFF"/>
            </a:solidFill>
          </a:ln>
        </p:spPr>
        <p:txBody>
          <a:bodyPr wrap="square" lIns="0" tIns="0" rIns="0" bIns="0" rtlCol="0"/>
          <a:lstStyle/>
          <a:p>
            <a:endParaRPr/>
          </a:p>
        </p:txBody>
      </p:sp>
      <p:sp>
        <p:nvSpPr>
          <p:cNvPr id="7" name="object 7"/>
          <p:cNvSpPr/>
          <p:nvPr/>
        </p:nvSpPr>
        <p:spPr>
          <a:xfrm>
            <a:off x="0" y="3468623"/>
            <a:ext cx="4152900" cy="1823085"/>
          </a:xfrm>
          <a:custGeom>
            <a:avLst/>
            <a:gdLst/>
            <a:ahLst/>
            <a:cxnLst/>
            <a:rect l="l" t="t" r="r" b="b"/>
            <a:pathLst>
              <a:path w="4152900" h="1823085">
                <a:moveTo>
                  <a:pt x="0" y="1822703"/>
                </a:moveTo>
                <a:lnTo>
                  <a:pt x="4152900" y="1822703"/>
                </a:lnTo>
                <a:lnTo>
                  <a:pt x="4152900" y="0"/>
                </a:lnTo>
                <a:lnTo>
                  <a:pt x="0" y="0"/>
                </a:lnTo>
                <a:lnTo>
                  <a:pt x="0" y="1822703"/>
                </a:lnTo>
                <a:close/>
              </a:path>
            </a:pathLst>
          </a:custGeom>
          <a:solidFill>
            <a:srgbClr val="0EC477"/>
          </a:solidFill>
        </p:spPr>
        <p:txBody>
          <a:bodyPr wrap="square" lIns="0" tIns="0" rIns="0" bIns="0" rtlCol="0"/>
          <a:lstStyle/>
          <a:p>
            <a:endParaRPr/>
          </a:p>
        </p:txBody>
      </p:sp>
      <p:sp>
        <p:nvSpPr>
          <p:cNvPr id="8" name="object 8"/>
          <p:cNvSpPr txBox="1"/>
          <p:nvPr/>
        </p:nvSpPr>
        <p:spPr>
          <a:xfrm>
            <a:off x="1169822" y="4306570"/>
            <a:ext cx="1784350" cy="208279"/>
          </a:xfrm>
          <a:prstGeom prst="rect">
            <a:avLst/>
          </a:prstGeom>
        </p:spPr>
        <p:txBody>
          <a:bodyPr vert="horz" wrap="square" lIns="0" tIns="12700" rIns="0" bIns="0" rtlCol="0">
            <a:spAutoFit/>
          </a:bodyPr>
          <a:lstStyle/>
          <a:p>
            <a:pPr>
              <a:lnSpc>
                <a:spcPct val="100000"/>
              </a:lnSpc>
              <a:spcBef>
                <a:spcPts val="100"/>
              </a:spcBef>
            </a:pPr>
            <a:r>
              <a:rPr sz="1200" dirty="0">
                <a:solidFill>
                  <a:srgbClr val="FFFFFF"/>
                </a:solidFill>
                <a:latin typeface="Arial"/>
                <a:cs typeface="Arial"/>
              </a:rPr>
              <a:t>W</a:t>
            </a:r>
            <a:r>
              <a:rPr sz="1200" spc="-25" dirty="0">
                <a:solidFill>
                  <a:srgbClr val="FFFFFF"/>
                </a:solidFill>
                <a:latin typeface="Arial"/>
                <a:cs typeface="Arial"/>
              </a:rPr>
              <a:t> </a:t>
            </a:r>
            <a:r>
              <a:rPr sz="1200" spc="-5" dirty="0">
                <a:solidFill>
                  <a:srgbClr val="FFFFFF"/>
                </a:solidFill>
                <a:latin typeface="Arial"/>
                <a:cs typeface="Arial"/>
              </a:rPr>
              <a:t>o</a:t>
            </a:r>
            <a:r>
              <a:rPr sz="1200" spc="-50" dirty="0">
                <a:solidFill>
                  <a:srgbClr val="FFFFFF"/>
                </a:solidFill>
                <a:latin typeface="Arial"/>
                <a:cs typeface="Arial"/>
              </a:rPr>
              <a:t> </a:t>
            </a:r>
            <a:r>
              <a:rPr sz="1200" dirty="0">
                <a:solidFill>
                  <a:srgbClr val="FFFFFF"/>
                </a:solidFill>
                <a:latin typeface="Arial"/>
                <a:cs typeface="Arial"/>
              </a:rPr>
              <a:t>r</a:t>
            </a:r>
            <a:r>
              <a:rPr sz="1200" spc="-45" dirty="0">
                <a:solidFill>
                  <a:srgbClr val="FFFFFF"/>
                </a:solidFill>
                <a:latin typeface="Arial"/>
                <a:cs typeface="Arial"/>
              </a:rPr>
              <a:t> </a:t>
            </a:r>
            <a:r>
              <a:rPr sz="1200" spc="-5" dirty="0">
                <a:solidFill>
                  <a:srgbClr val="FFFFFF"/>
                </a:solidFill>
                <a:latin typeface="Arial"/>
                <a:cs typeface="Arial"/>
              </a:rPr>
              <a:t>l</a:t>
            </a:r>
            <a:r>
              <a:rPr sz="1200" spc="-45" dirty="0">
                <a:solidFill>
                  <a:srgbClr val="FFFFFF"/>
                </a:solidFill>
                <a:latin typeface="Arial"/>
                <a:cs typeface="Arial"/>
              </a:rPr>
              <a:t> </a:t>
            </a:r>
            <a:r>
              <a:rPr sz="1200" spc="-5" dirty="0">
                <a:solidFill>
                  <a:srgbClr val="FFFFFF"/>
                </a:solidFill>
                <a:latin typeface="Arial"/>
                <a:cs typeface="Arial"/>
              </a:rPr>
              <a:t>d</a:t>
            </a:r>
            <a:r>
              <a:rPr sz="1200" spc="-30" dirty="0">
                <a:solidFill>
                  <a:srgbClr val="FFFFFF"/>
                </a:solidFill>
                <a:latin typeface="Arial"/>
                <a:cs typeface="Arial"/>
              </a:rPr>
              <a:t> </a:t>
            </a:r>
            <a:r>
              <a:rPr sz="1200" dirty="0">
                <a:solidFill>
                  <a:srgbClr val="FFFFFF"/>
                </a:solidFill>
                <a:latin typeface="Arial"/>
                <a:cs typeface="Arial"/>
              </a:rPr>
              <a:t>-</a:t>
            </a:r>
            <a:r>
              <a:rPr sz="1200" spc="-45" dirty="0">
                <a:solidFill>
                  <a:srgbClr val="FFFFFF"/>
                </a:solidFill>
                <a:latin typeface="Arial"/>
                <a:cs typeface="Arial"/>
              </a:rPr>
              <a:t> </a:t>
            </a:r>
            <a:r>
              <a:rPr sz="1200" dirty="0">
                <a:solidFill>
                  <a:srgbClr val="FFFFFF"/>
                </a:solidFill>
                <a:latin typeface="Arial"/>
                <a:cs typeface="Arial"/>
              </a:rPr>
              <a:t>K</a:t>
            </a:r>
            <a:r>
              <a:rPr sz="1200" spc="-35" dirty="0">
                <a:solidFill>
                  <a:srgbClr val="FFFFFF"/>
                </a:solidFill>
                <a:latin typeface="Arial"/>
                <a:cs typeface="Arial"/>
              </a:rPr>
              <a:t> </a:t>
            </a:r>
            <a:r>
              <a:rPr sz="1200" spc="-5" dirty="0">
                <a:solidFill>
                  <a:srgbClr val="FFFFFF"/>
                </a:solidFill>
                <a:latin typeface="Arial"/>
                <a:cs typeface="Arial"/>
              </a:rPr>
              <a:t>i</a:t>
            </a:r>
            <a:r>
              <a:rPr sz="1200" spc="-55" dirty="0">
                <a:solidFill>
                  <a:srgbClr val="FFFFFF"/>
                </a:solidFill>
                <a:latin typeface="Arial"/>
                <a:cs typeface="Arial"/>
              </a:rPr>
              <a:t> </a:t>
            </a:r>
            <a:r>
              <a:rPr sz="1200" spc="-5" dirty="0">
                <a:solidFill>
                  <a:srgbClr val="FFFFFF"/>
                </a:solidFill>
                <a:latin typeface="Arial"/>
                <a:cs typeface="Arial"/>
              </a:rPr>
              <a:t>n</a:t>
            </a:r>
            <a:r>
              <a:rPr sz="1200" spc="-35" dirty="0">
                <a:solidFill>
                  <a:srgbClr val="FFFFFF"/>
                </a:solidFill>
                <a:latin typeface="Arial"/>
                <a:cs typeface="Arial"/>
              </a:rPr>
              <a:t> </a:t>
            </a:r>
            <a:r>
              <a:rPr sz="1200" spc="-5" dirty="0">
                <a:solidFill>
                  <a:srgbClr val="FFFFFF"/>
                </a:solidFill>
                <a:latin typeface="Arial"/>
                <a:cs typeface="Arial"/>
              </a:rPr>
              <a:t>e</a:t>
            </a:r>
            <a:r>
              <a:rPr sz="1200" spc="-50" dirty="0">
                <a:solidFill>
                  <a:srgbClr val="FFFFFF"/>
                </a:solidFill>
                <a:latin typeface="Arial"/>
                <a:cs typeface="Arial"/>
              </a:rPr>
              <a:t> </a:t>
            </a:r>
            <a:r>
              <a:rPr sz="1200" dirty="0">
                <a:solidFill>
                  <a:srgbClr val="FFFFFF"/>
                </a:solidFill>
                <a:latin typeface="Arial"/>
                <a:cs typeface="Arial"/>
              </a:rPr>
              <a:t>c</a:t>
            </a:r>
            <a:r>
              <a:rPr sz="1200" spc="-40" dirty="0">
                <a:solidFill>
                  <a:srgbClr val="FFFFFF"/>
                </a:solidFill>
                <a:latin typeface="Arial"/>
                <a:cs typeface="Arial"/>
              </a:rPr>
              <a:t> </a:t>
            </a:r>
            <a:r>
              <a:rPr sz="1200" dirty="0">
                <a:solidFill>
                  <a:srgbClr val="FFFFFF"/>
                </a:solidFill>
                <a:latin typeface="Arial"/>
                <a:cs typeface="Arial"/>
              </a:rPr>
              <a:t>t</a:t>
            </a:r>
            <a:r>
              <a:rPr sz="1200" spc="-40" dirty="0">
                <a:solidFill>
                  <a:srgbClr val="FFFFFF"/>
                </a:solidFill>
                <a:latin typeface="Arial"/>
                <a:cs typeface="Arial"/>
              </a:rPr>
              <a:t> </a:t>
            </a:r>
            <a:r>
              <a:rPr sz="1200" dirty="0">
                <a:solidFill>
                  <a:srgbClr val="FFFFFF"/>
                </a:solidFill>
                <a:latin typeface="Arial"/>
                <a:cs typeface="Arial"/>
              </a:rPr>
              <a:t>.</a:t>
            </a:r>
            <a:r>
              <a:rPr sz="1200" spc="-40" dirty="0">
                <a:solidFill>
                  <a:srgbClr val="FFFFFF"/>
                </a:solidFill>
                <a:latin typeface="Arial"/>
                <a:cs typeface="Arial"/>
              </a:rPr>
              <a:t> </a:t>
            </a:r>
            <a:r>
              <a:rPr sz="1200" dirty="0">
                <a:solidFill>
                  <a:srgbClr val="FFFFFF"/>
                </a:solidFill>
                <a:latin typeface="Arial"/>
                <a:cs typeface="Arial"/>
              </a:rPr>
              <a:t>c</a:t>
            </a:r>
            <a:r>
              <a:rPr sz="1200" spc="-35" dirty="0">
                <a:solidFill>
                  <a:srgbClr val="FFFFFF"/>
                </a:solidFill>
                <a:latin typeface="Arial"/>
                <a:cs typeface="Arial"/>
              </a:rPr>
              <a:t> </a:t>
            </a:r>
            <a:r>
              <a:rPr sz="1200" spc="-5" dirty="0">
                <a:solidFill>
                  <a:srgbClr val="FFFFFF"/>
                </a:solidFill>
                <a:latin typeface="Arial"/>
                <a:cs typeface="Arial"/>
              </a:rPr>
              <a:t>o</a:t>
            </a:r>
            <a:r>
              <a:rPr sz="1200" spc="-50" dirty="0">
                <a:solidFill>
                  <a:srgbClr val="FFFFFF"/>
                </a:solidFill>
                <a:latin typeface="Arial"/>
                <a:cs typeface="Arial"/>
              </a:rPr>
              <a:t> </a:t>
            </a:r>
            <a:r>
              <a:rPr sz="1200" dirty="0">
                <a:solidFill>
                  <a:srgbClr val="FFFFFF"/>
                </a:solidFill>
                <a:latin typeface="Arial"/>
                <a:cs typeface="Arial"/>
              </a:rPr>
              <a:t>m</a:t>
            </a:r>
            <a:endParaRPr sz="1200">
              <a:latin typeface="Arial"/>
              <a:cs typeface="Arial"/>
            </a:endParaRPr>
          </a:p>
        </p:txBody>
      </p:sp>
      <p:sp>
        <p:nvSpPr>
          <p:cNvPr id="9" name="object 9"/>
          <p:cNvSpPr txBox="1">
            <a:spLocks noGrp="1"/>
          </p:cNvSpPr>
          <p:nvPr>
            <p:ph type="title"/>
          </p:nvPr>
        </p:nvSpPr>
        <p:spPr>
          <a:xfrm>
            <a:off x="9011869" y="2105659"/>
            <a:ext cx="2135851" cy="756920"/>
          </a:xfrm>
          <a:prstGeom prst="rect">
            <a:avLst/>
          </a:prstGeom>
        </p:spPr>
        <p:txBody>
          <a:bodyPr vert="horz" wrap="square" lIns="0" tIns="12700" rIns="0" bIns="0" rtlCol="0">
            <a:spAutoFit/>
          </a:bodyPr>
          <a:lstStyle/>
          <a:p>
            <a:pPr marL="12700" marR="5080" algn="ctr">
              <a:lnSpc>
                <a:spcPct val="100000"/>
              </a:lnSpc>
              <a:spcBef>
                <a:spcPts val="100"/>
              </a:spcBef>
            </a:pPr>
            <a:r>
              <a:rPr sz="2400" i="0" spc="215" dirty="0">
                <a:solidFill>
                  <a:srgbClr val="0EC477"/>
                </a:solidFill>
                <a:latin typeface="Arial"/>
                <a:cs typeface="Arial"/>
              </a:rPr>
              <a:t>Ever</a:t>
            </a:r>
            <a:r>
              <a:rPr sz="2400" i="0" spc="-380" dirty="0">
                <a:solidFill>
                  <a:srgbClr val="0EC477"/>
                </a:solidFill>
                <a:latin typeface="Arial"/>
                <a:cs typeface="Arial"/>
              </a:rPr>
              <a:t> </a:t>
            </a:r>
            <a:r>
              <a:rPr sz="2400" i="0" dirty="0">
                <a:solidFill>
                  <a:srgbClr val="0EC477"/>
                </a:solidFill>
                <a:latin typeface="Arial"/>
                <a:cs typeface="Arial"/>
              </a:rPr>
              <a:t>y</a:t>
            </a:r>
            <a:r>
              <a:rPr sz="2400" i="0" spc="-385" dirty="0">
                <a:solidFill>
                  <a:srgbClr val="0EC477"/>
                </a:solidFill>
                <a:latin typeface="Arial"/>
                <a:cs typeface="Arial"/>
              </a:rPr>
              <a:t> </a:t>
            </a:r>
            <a:r>
              <a:rPr sz="2400" i="0" dirty="0">
                <a:solidFill>
                  <a:srgbClr val="0EC477"/>
                </a:solidFill>
                <a:latin typeface="Arial"/>
                <a:cs typeface="Arial"/>
              </a:rPr>
              <a:t>t</a:t>
            </a:r>
            <a:r>
              <a:rPr sz="2400" i="0" spc="-375" dirty="0">
                <a:solidFill>
                  <a:srgbClr val="0EC477"/>
                </a:solidFill>
                <a:latin typeface="Arial"/>
                <a:cs typeface="Arial"/>
              </a:rPr>
              <a:t> </a:t>
            </a:r>
            <a:r>
              <a:rPr sz="2400" i="0" spc="-5" dirty="0">
                <a:solidFill>
                  <a:srgbClr val="0EC477"/>
                </a:solidFill>
                <a:latin typeface="Arial"/>
                <a:cs typeface="Arial"/>
              </a:rPr>
              <a:t>h</a:t>
            </a:r>
            <a:r>
              <a:rPr sz="2400" i="0" spc="-390" dirty="0">
                <a:solidFill>
                  <a:srgbClr val="0EC477"/>
                </a:solidFill>
                <a:latin typeface="Arial"/>
                <a:cs typeface="Arial"/>
              </a:rPr>
              <a:t> </a:t>
            </a:r>
            <a:r>
              <a:rPr sz="2400" i="0" spc="-5" dirty="0">
                <a:solidFill>
                  <a:srgbClr val="0EC477"/>
                </a:solidFill>
                <a:latin typeface="Arial"/>
                <a:cs typeface="Arial"/>
              </a:rPr>
              <a:t>i</a:t>
            </a:r>
            <a:r>
              <a:rPr sz="2400" i="0" spc="-390" dirty="0">
                <a:solidFill>
                  <a:srgbClr val="0EC477"/>
                </a:solidFill>
                <a:latin typeface="Arial"/>
                <a:cs typeface="Arial"/>
              </a:rPr>
              <a:t> </a:t>
            </a:r>
            <a:r>
              <a:rPr sz="2400" i="0" spc="145" dirty="0">
                <a:solidFill>
                  <a:srgbClr val="0EC477"/>
                </a:solidFill>
                <a:latin typeface="Arial"/>
                <a:cs typeface="Arial"/>
              </a:rPr>
              <a:t>ng  </a:t>
            </a:r>
            <a:r>
              <a:rPr sz="2400" i="0" spc="215" dirty="0">
                <a:solidFill>
                  <a:srgbClr val="0EC477"/>
                </a:solidFill>
                <a:latin typeface="Arial"/>
                <a:cs typeface="Arial"/>
              </a:rPr>
              <a:t>Ener</a:t>
            </a:r>
            <a:r>
              <a:rPr sz="2400" i="0" spc="145" dirty="0">
                <a:solidFill>
                  <a:srgbClr val="0EC477"/>
                </a:solidFill>
                <a:latin typeface="Arial"/>
                <a:cs typeface="Arial"/>
              </a:rPr>
              <a:t>gy</a:t>
            </a:r>
            <a:endParaRPr sz="2400" dirty="0">
              <a:latin typeface="Arial"/>
              <a:cs typeface="Arial"/>
            </a:endParaRPr>
          </a:p>
        </p:txBody>
      </p:sp>
      <p:sp>
        <p:nvSpPr>
          <p:cNvPr id="10" name="object 10"/>
          <p:cNvSpPr/>
          <p:nvPr/>
        </p:nvSpPr>
        <p:spPr>
          <a:xfrm>
            <a:off x="8852916" y="1941576"/>
            <a:ext cx="0" cy="1085215"/>
          </a:xfrm>
          <a:custGeom>
            <a:avLst/>
            <a:gdLst/>
            <a:ahLst/>
            <a:cxnLst/>
            <a:rect l="l" t="t" r="r" b="b"/>
            <a:pathLst>
              <a:path h="1085214">
                <a:moveTo>
                  <a:pt x="0" y="0"/>
                </a:moveTo>
                <a:lnTo>
                  <a:pt x="0" y="1084834"/>
                </a:lnTo>
              </a:path>
            </a:pathLst>
          </a:custGeom>
          <a:ln w="6096">
            <a:solidFill>
              <a:srgbClr val="D9D9D9"/>
            </a:solidFill>
          </a:ln>
        </p:spPr>
        <p:txBody>
          <a:bodyPr wrap="square" lIns="0" tIns="0" rIns="0" bIns="0" rtlCol="0"/>
          <a:lstStyle/>
          <a:p>
            <a:endParaRPr/>
          </a:p>
        </p:txBody>
      </p:sp>
      <p:sp>
        <p:nvSpPr>
          <p:cNvPr id="11" name="object 11"/>
          <p:cNvSpPr/>
          <p:nvPr/>
        </p:nvSpPr>
        <p:spPr>
          <a:xfrm>
            <a:off x="6121908" y="1440180"/>
            <a:ext cx="1902460" cy="1988820"/>
          </a:xfrm>
          <a:custGeom>
            <a:avLst/>
            <a:gdLst/>
            <a:ahLst/>
            <a:cxnLst/>
            <a:rect l="l" t="t" r="r" b="b"/>
            <a:pathLst>
              <a:path w="1902459" h="1988820">
                <a:moveTo>
                  <a:pt x="0" y="1988820"/>
                </a:moveTo>
                <a:lnTo>
                  <a:pt x="1901951" y="1988820"/>
                </a:lnTo>
                <a:lnTo>
                  <a:pt x="1901951" y="0"/>
                </a:lnTo>
                <a:lnTo>
                  <a:pt x="0" y="0"/>
                </a:lnTo>
                <a:lnTo>
                  <a:pt x="0" y="1988820"/>
                </a:lnTo>
                <a:close/>
              </a:path>
            </a:pathLst>
          </a:custGeom>
          <a:solidFill>
            <a:srgbClr val="FFFFFF"/>
          </a:solidFill>
        </p:spPr>
        <p:txBody>
          <a:bodyPr wrap="square" lIns="0" tIns="0" rIns="0" bIns="0" rtlCol="0"/>
          <a:lstStyle/>
          <a:p>
            <a:endParaRPr/>
          </a:p>
        </p:txBody>
      </p:sp>
      <p:sp>
        <p:nvSpPr>
          <p:cNvPr id="12" name="object 12"/>
          <p:cNvSpPr/>
          <p:nvPr/>
        </p:nvSpPr>
        <p:spPr>
          <a:xfrm>
            <a:off x="6554723" y="1973579"/>
            <a:ext cx="1836420" cy="1021080"/>
          </a:xfrm>
          <a:prstGeom prst="rect">
            <a:avLst/>
          </a:prstGeom>
          <a:blipFill>
            <a:blip r:embed="rId3" cstate="print"/>
            <a:stretch>
              <a:fillRect/>
            </a:stretch>
          </a:blipFill>
        </p:spPr>
        <p:txBody>
          <a:bodyPr wrap="square" lIns="0" tIns="0" rIns="0" bIns="0" rtlCol="0"/>
          <a:lstStyle/>
          <a:p>
            <a:endParaRPr/>
          </a:p>
        </p:txBody>
      </p:sp>
      <p:sp>
        <p:nvSpPr>
          <p:cNvPr id="13" name="object 13"/>
          <p:cNvSpPr txBox="1"/>
          <p:nvPr/>
        </p:nvSpPr>
        <p:spPr>
          <a:xfrm>
            <a:off x="8391143" y="3862859"/>
            <a:ext cx="3377304" cy="887422"/>
          </a:xfrm>
          <a:prstGeom prst="rect">
            <a:avLst/>
          </a:prstGeom>
        </p:spPr>
        <p:txBody>
          <a:bodyPr vert="horz" wrap="square" lIns="0" tIns="12700" rIns="0" bIns="0" rtlCol="0">
            <a:spAutoFit/>
          </a:bodyPr>
          <a:lstStyle/>
          <a:p>
            <a:pPr marL="12700" algn="ctr">
              <a:lnSpc>
                <a:spcPct val="100000"/>
              </a:lnSpc>
              <a:spcBef>
                <a:spcPts val="100"/>
              </a:spcBef>
            </a:pPr>
            <a:r>
              <a:rPr lang="en-US" sz="2800" b="1" dirty="0">
                <a:solidFill>
                  <a:srgbClr val="0EC477"/>
                </a:solidFill>
                <a:latin typeface="Arial"/>
                <a:cs typeface="Arial"/>
              </a:rPr>
              <a:t>Carbon Offset </a:t>
            </a:r>
          </a:p>
          <a:p>
            <a:pPr marL="12700" algn="ctr">
              <a:lnSpc>
                <a:spcPct val="100000"/>
              </a:lnSpc>
              <a:spcBef>
                <a:spcPts val="100"/>
              </a:spcBef>
            </a:pPr>
            <a:r>
              <a:rPr lang="en-US" sz="2800" b="1" dirty="0">
                <a:solidFill>
                  <a:srgbClr val="0EC477"/>
                </a:solidFill>
                <a:latin typeface="Arial"/>
                <a:cs typeface="Arial"/>
              </a:rPr>
              <a:t>Service Description</a:t>
            </a:r>
            <a:endParaRPr sz="2800" dirty="0">
              <a:latin typeface="Arial"/>
              <a:cs typeface="Arial"/>
            </a:endParaRPr>
          </a:p>
        </p:txBody>
      </p:sp>
      <p:sp>
        <p:nvSpPr>
          <p:cNvPr id="16" name="Rectangle 15">
            <a:extLst>
              <a:ext uri="{FF2B5EF4-FFF2-40B4-BE49-F238E27FC236}">
                <a16:creationId xmlns:a16="http://schemas.microsoft.com/office/drawing/2014/main" id="{0FEACF4D-4C54-3941-B45F-83E4C7852606}"/>
              </a:ext>
            </a:extLst>
          </p:cNvPr>
          <p:cNvSpPr/>
          <p:nvPr/>
        </p:nvSpPr>
        <p:spPr>
          <a:xfrm>
            <a:off x="175063" y="6537426"/>
            <a:ext cx="4729180" cy="215444"/>
          </a:xfrm>
          <a:prstGeom prst="rect">
            <a:avLst/>
          </a:prstGeom>
        </p:spPr>
        <p:txBody>
          <a:bodyPr wrap="none">
            <a:spAutoFit/>
          </a:bodyPr>
          <a:lstStyle/>
          <a:p>
            <a:pPr eaLnBrk="1" hangingPunct="1">
              <a:defRPr/>
            </a:pPr>
            <a:r>
              <a:rPr lang="en-US" altLang="en-US" sz="800" dirty="0">
                <a:solidFill>
                  <a:schemeClr val="tx1">
                    <a:lumMod val="60000"/>
                    <a:lumOff val="40000"/>
                  </a:schemeClr>
                </a:solidFill>
                <a:latin typeface="Arial" panose="020B0604020202020204" pitchFamily="34" charset="0"/>
                <a:cs typeface="Arial" panose="020B0604020202020204" pitchFamily="34" charset="0"/>
                <a:sym typeface="+mn-lt"/>
              </a:rPr>
              <a:t>Copyright © 2020 World Fuel Services Corporation. Proprietary &amp; Confidential. All Rights Reserved.</a:t>
            </a:r>
          </a:p>
        </p:txBody>
      </p:sp>
    </p:spTree>
    <p:extLst>
      <p:ext uri="{BB962C8B-B14F-4D97-AF65-F5344CB8AC3E}">
        <p14:creationId xmlns:p14="http://schemas.microsoft.com/office/powerpoint/2010/main" val="1163187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8C32F6-13B9-AD4C-BE2F-016309A6FF61}"/>
              </a:ext>
            </a:extLst>
          </p:cNvPr>
          <p:cNvSpPr/>
          <p:nvPr/>
        </p:nvSpPr>
        <p:spPr>
          <a:xfrm>
            <a:off x="0" y="0"/>
            <a:ext cx="3529013" cy="6858000"/>
          </a:xfrm>
          <a:prstGeom prst="rect">
            <a:avLst/>
          </a:prstGeom>
          <a:solidFill>
            <a:srgbClr val="0F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88D255A-91F2-FC47-8F04-438582A232C0}"/>
              </a:ext>
            </a:extLst>
          </p:cNvPr>
          <p:cNvSpPr>
            <a:spLocks noGrp="1"/>
          </p:cNvSpPr>
          <p:nvPr>
            <p:ph type="sldNum" sz="quarter" idx="4"/>
          </p:nvPr>
        </p:nvSpPr>
        <p:spPr/>
        <p:txBody>
          <a:bodyPr/>
          <a:lstStyle/>
          <a:p>
            <a:fld id="{75FB2569-B1D0-7540-BC22-3C6D5F109DFC}" type="slidenum">
              <a:rPr lang="en-US" smtClean="0"/>
              <a:pPr/>
              <a:t>10</a:t>
            </a:fld>
            <a:endParaRPr lang="en-US" dirty="0"/>
          </a:p>
        </p:txBody>
      </p:sp>
      <p:sp>
        <p:nvSpPr>
          <p:cNvPr id="5" name="Title 4">
            <a:extLst>
              <a:ext uri="{FF2B5EF4-FFF2-40B4-BE49-F238E27FC236}">
                <a16:creationId xmlns:a16="http://schemas.microsoft.com/office/drawing/2014/main" id="{A6F049BA-1A54-F34C-8199-6A61776E9335}"/>
              </a:ext>
            </a:extLst>
          </p:cNvPr>
          <p:cNvSpPr>
            <a:spLocks noGrp="1"/>
          </p:cNvSpPr>
          <p:nvPr>
            <p:ph type="title"/>
          </p:nvPr>
        </p:nvSpPr>
        <p:spPr>
          <a:xfrm>
            <a:off x="144966" y="632819"/>
            <a:ext cx="3384045" cy="1020880"/>
          </a:xfrm>
        </p:spPr>
        <p:txBody>
          <a:bodyPr/>
          <a:lstStyle/>
          <a:p>
            <a:r>
              <a:rPr lang="en-US" sz="2800" dirty="0">
                <a:solidFill>
                  <a:schemeClr val="bg1"/>
                </a:solidFill>
              </a:rPr>
              <a:t>Consultancy &amp;</a:t>
            </a:r>
            <a:br>
              <a:rPr lang="en-US" sz="2800" dirty="0">
                <a:solidFill>
                  <a:schemeClr val="bg1"/>
                </a:solidFill>
              </a:rPr>
            </a:br>
            <a:r>
              <a:rPr lang="en-US" sz="2800" dirty="0">
                <a:solidFill>
                  <a:schemeClr val="bg1"/>
                </a:solidFill>
              </a:rPr>
              <a:t>strategy </a:t>
            </a:r>
            <a:br>
              <a:rPr lang="en-US" sz="2800" dirty="0">
                <a:solidFill>
                  <a:schemeClr val="bg1"/>
                </a:solidFill>
              </a:rPr>
            </a:br>
            <a:r>
              <a:rPr lang="en-US" sz="2800" dirty="0">
                <a:solidFill>
                  <a:schemeClr val="bg1"/>
                </a:solidFill>
              </a:rPr>
              <a:t>workshops</a:t>
            </a:r>
          </a:p>
        </p:txBody>
      </p:sp>
      <p:sp>
        <p:nvSpPr>
          <p:cNvPr id="13" name="Text Placeholder 3">
            <a:extLst>
              <a:ext uri="{FF2B5EF4-FFF2-40B4-BE49-F238E27FC236}">
                <a16:creationId xmlns:a16="http://schemas.microsoft.com/office/drawing/2014/main" id="{7C17D067-BFF7-CA46-A7C1-46E912EF5B28}"/>
              </a:ext>
            </a:extLst>
          </p:cNvPr>
          <p:cNvSpPr txBox="1">
            <a:spLocks/>
          </p:cNvSpPr>
          <p:nvPr/>
        </p:nvSpPr>
        <p:spPr>
          <a:xfrm>
            <a:off x="144966" y="1942176"/>
            <a:ext cx="3036384" cy="17310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chemeClr val="bg1"/>
                </a:solidFill>
              </a:rPr>
              <a:t>We provide our clients with carbon offset market intelligence through consultancy or workshops. We can provide support in developing a sourcing strategy which will allow our clients to optimize the additional value of carbon offsetting. </a:t>
            </a:r>
            <a:endParaRPr lang="en-US" sz="1400" dirty="0">
              <a:solidFill>
                <a:schemeClr val="bg1"/>
              </a:solidFill>
            </a:endParaRPr>
          </a:p>
          <a:p>
            <a:pPr marL="0" indent="0">
              <a:buNone/>
            </a:pPr>
            <a:endParaRPr lang="en-US" sz="1400" dirty="0">
              <a:solidFill>
                <a:schemeClr val="bg1"/>
              </a:solidFill>
            </a:endParaRPr>
          </a:p>
        </p:txBody>
      </p:sp>
      <p:sp>
        <p:nvSpPr>
          <p:cNvPr id="4" name="Text Placeholder 3">
            <a:extLst>
              <a:ext uri="{FF2B5EF4-FFF2-40B4-BE49-F238E27FC236}">
                <a16:creationId xmlns:a16="http://schemas.microsoft.com/office/drawing/2014/main" id="{808830A9-55D7-D148-8A0D-21353C581A69}"/>
              </a:ext>
            </a:extLst>
          </p:cNvPr>
          <p:cNvSpPr>
            <a:spLocks noGrp="1"/>
          </p:cNvSpPr>
          <p:nvPr>
            <p:ph type="body" sz="quarter" idx="4294967295"/>
          </p:nvPr>
        </p:nvSpPr>
        <p:spPr>
          <a:xfrm>
            <a:off x="3950318" y="2862959"/>
            <a:ext cx="6286212" cy="3139788"/>
          </a:xfrm>
          <a:ln>
            <a:noFill/>
          </a:ln>
        </p:spPr>
        <p:txBody>
          <a:bodyPr>
            <a:noAutofit/>
          </a:bodyPr>
          <a:lstStyle/>
          <a:p>
            <a:pPr marL="0" indent="0">
              <a:buNone/>
            </a:pPr>
            <a:r>
              <a:rPr lang="en-US" sz="2400" b="1" dirty="0">
                <a:solidFill>
                  <a:schemeClr val="tx1">
                    <a:lumMod val="60000"/>
                    <a:lumOff val="40000"/>
                  </a:schemeClr>
                </a:solidFill>
              </a:rPr>
              <a:t>T</a:t>
            </a:r>
            <a:r>
              <a:rPr lang="en-US" sz="1400" b="1" dirty="0">
                <a:solidFill>
                  <a:schemeClr val="tx1">
                    <a:lumMod val="60000"/>
                    <a:lumOff val="40000"/>
                  </a:schemeClr>
                </a:solidFill>
              </a:rPr>
              <a:t>he WKES carbon team has a proven track record </a:t>
            </a:r>
            <a:r>
              <a:rPr lang="en-US" sz="1400" dirty="0">
                <a:solidFill>
                  <a:schemeClr val="tx1">
                    <a:lumMod val="60000"/>
                    <a:lumOff val="40000"/>
                  </a:schemeClr>
                </a:solidFill>
              </a:rPr>
              <a:t>in providing custom consultancies and analyses and the team has over 15 years of experience from international carbon markets providing credibility and accountability to our offering. </a:t>
            </a:r>
          </a:p>
          <a:p>
            <a:pPr marL="0" indent="0">
              <a:buNone/>
            </a:pPr>
            <a:endParaRPr lang="en-US" sz="1400" dirty="0">
              <a:solidFill>
                <a:schemeClr val="tx1">
                  <a:lumMod val="60000"/>
                  <a:lumOff val="40000"/>
                </a:schemeClr>
              </a:solidFill>
            </a:endParaRPr>
          </a:p>
          <a:p>
            <a:pPr marL="0" indent="0">
              <a:buNone/>
            </a:pPr>
            <a:r>
              <a:rPr lang="en-US" sz="1400" dirty="0">
                <a:solidFill>
                  <a:schemeClr val="tx1">
                    <a:lumMod val="60000"/>
                    <a:lumOff val="40000"/>
                  </a:schemeClr>
                </a:solidFill>
              </a:rPr>
              <a:t>A core part of our tailored delivery includes a risk assessment of project specific risks and the associated branding risks as these can differ significantly between the different projects and locations. </a:t>
            </a:r>
          </a:p>
          <a:p>
            <a:pPr marL="0" indent="0">
              <a:buNone/>
            </a:pPr>
            <a:endParaRPr lang="en-US" sz="1400" dirty="0">
              <a:solidFill>
                <a:schemeClr val="tx1">
                  <a:lumMod val="60000"/>
                  <a:lumOff val="40000"/>
                </a:schemeClr>
              </a:solidFill>
            </a:endParaRPr>
          </a:p>
          <a:p>
            <a:pPr marL="0" indent="0">
              <a:buNone/>
            </a:pPr>
            <a:r>
              <a:rPr lang="en-US" sz="1400" dirty="0">
                <a:solidFill>
                  <a:schemeClr val="tx1">
                    <a:lumMod val="60000"/>
                    <a:lumOff val="40000"/>
                  </a:schemeClr>
                </a:solidFill>
              </a:rPr>
              <a:t>To be able to deliver services with high quality, the WKES team is continuously focusing on monitoring markets, existing and upcoming regulations, developments in standards and guidelines and participating in key expert forums internationally to develop and share our expertise. </a:t>
            </a:r>
          </a:p>
        </p:txBody>
      </p:sp>
      <p:pic>
        <p:nvPicPr>
          <p:cNvPr id="8" name="Picture 7" descr="A group of people sitting at a desk in front of a computer&#10;&#10;Description automatically generated">
            <a:extLst>
              <a:ext uri="{FF2B5EF4-FFF2-40B4-BE49-F238E27FC236}">
                <a16:creationId xmlns:a16="http://schemas.microsoft.com/office/drawing/2014/main" id="{292654B6-3095-8141-8D4A-C3B63A091F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5761" t="10052" b="54586"/>
          <a:stretch/>
        </p:blipFill>
        <p:spPr>
          <a:xfrm>
            <a:off x="3529012" y="0"/>
            <a:ext cx="8662987" cy="2425148"/>
          </a:xfrm>
          <a:prstGeom prst="rect">
            <a:avLst/>
          </a:prstGeom>
        </p:spPr>
      </p:pic>
      <p:sp>
        <p:nvSpPr>
          <p:cNvPr id="9" name="Rectangle 8">
            <a:extLst>
              <a:ext uri="{FF2B5EF4-FFF2-40B4-BE49-F238E27FC236}">
                <a16:creationId xmlns:a16="http://schemas.microsoft.com/office/drawing/2014/main" id="{9A3653B0-C087-8445-9DCA-180F2A289258}"/>
              </a:ext>
            </a:extLst>
          </p:cNvPr>
          <p:cNvSpPr/>
          <p:nvPr/>
        </p:nvSpPr>
        <p:spPr>
          <a:xfrm>
            <a:off x="3950318" y="6511251"/>
            <a:ext cx="4729180" cy="215444"/>
          </a:xfrm>
          <a:prstGeom prst="rect">
            <a:avLst/>
          </a:prstGeom>
        </p:spPr>
        <p:txBody>
          <a:bodyPr wrap="none">
            <a:spAutoFit/>
          </a:bodyPr>
          <a:lstStyle/>
          <a:p>
            <a:pPr eaLnBrk="1" hangingPunct="1">
              <a:defRPr/>
            </a:pPr>
            <a:r>
              <a:rPr lang="en-US" altLang="en-US" sz="800" dirty="0">
                <a:solidFill>
                  <a:schemeClr val="tx1">
                    <a:lumMod val="60000"/>
                    <a:lumOff val="40000"/>
                  </a:schemeClr>
                </a:solidFill>
                <a:latin typeface="Arial" panose="020B0604020202020204" pitchFamily="34" charset="0"/>
                <a:cs typeface="Arial" panose="020B0604020202020204" pitchFamily="34" charset="0"/>
                <a:sym typeface="+mn-lt"/>
              </a:rPr>
              <a:t>Copyright © 2020 World Fuel Services Corporation. Proprietary &amp; Confidential. All Rights Reserved.</a:t>
            </a:r>
          </a:p>
        </p:txBody>
      </p:sp>
    </p:spTree>
    <p:extLst>
      <p:ext uri="{BB962C8B-B14F-4D97-AF65-F5344CB8AC3E}">
        <p14:creationId xmlns:p14="http://schemas.microsoft.com/office/powerpoint/2010/main" val="51211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46000">
              <a:schemeClr val="tx1"/>
            </a:gs>
            <a:gs pos="100000">
              <a:schemeClr val="tx1"/>
            </a:gs>
          </a:gsLst>
          <a:lin ang="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3F0B1A-F0BA-4B43-A288-5742F08A3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720" y="0"/>
            <a:ext cx="10293280" cy="6858000"/>
          </a:xfrm>
          <a:prstGeom prst="rect">
            <a:avLst/>
          </a:prstGeom>
        </p:spPr>
      </p:pic>
      <p:sp>
        <p:nvSpPr>
          <p:cNvPr id="16" name="Rectangle 15">
            <a:extLst>
              <a:ext uri="{FF2B5EF4-FFF2-40B4-BE49-F238E27FC236}">
                <a16:creationId xmlns:a16="http://schemas.microsoft.com/office/drawing/2014/main" id="{D2AC2B97-EFA1-5647-AE21-3862BBC2E85D}"/>
              </a:ext>
            </a:extLst>
          </p:cNvPr>
          <p:cNvSpPr/>
          <p:nvPr/>
        </p:nvSpPr>
        <p:spPr>
          <a:xfrm>
            <a:off x="0" y="0"/>
            <a:ext cx="3529013" cy="6858000"/>
          </a:xfrm>
          <a:prstGeom prst="rect">
            <a:avLst/>
          </a:prstGeom>
          <a:solidFill>
            <a:srgbClr val="0F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829BA0B-6286-0948-A26D-FDA8FD90DC6B}"/>
              </a:ext>
            </a:extLst>
          </p:cNvPr>
          <p:cNvSpPr>
            <a:spLocks noGrp="1"/>
          </p:cNvSpPr>
          <p:nvPr>
            <p:ph type="sldNum" sz="quarter" idx="4"/>
          </p:nvPr>
        </p:nvSpPr>
        <p:spPr/>
        <p:txBody>
          <a:bodyPr/>
          <a:lstStyle/>
          <a:p>
            <a:fld id="{75FB2569-B1D0-7540-BC22-3C6D5F109DFC}" type="slidenum">
              <a:rPr lang="en-US" smtClean="0"/>
              <a:pPr/>
              <a:t>11</a:t>
            </a:fld>
            <a:endParaRPr lang="en-US" dirty="0"/>
          </a:p>
        </p:txBody>
      </p:sp>
      <p:sp>
        <p:nvSpPr>
          <p:cNvPr id="3" name="Text Placeholder 2">
            <a:extLst>
              <a:ext uri="{FF2B5EF4-FFF2-40B4-BE49-F238E27FC236}">
                <a16:creationId xmlns:a16="http://schemas.microsoft.com/office/drawing/2014/main" id="{0B7C049B-1071-2045-98F2-8A26EEC14B62}"/>
              </a:ext>
            </a:extLst>
          </p:cNvPr>
          <p:cNvSpPr>
            <a:spLocks noGrp="1"/>
          </p:cNvSpPr>
          <p:nvPr>
            <p:ph type="body" sz="quarter" idx="15"/>
          </p:nvPr>
        </p:nvSpPr>
        <p:spPr>
          <a:xfrm>
            <a:off x="144965" y="2062190"/>
            <a:ext cx="3036439" cy="3270678"/>
          </a:xfrm>
          <a:ln>
            <a:noFill/>
          </a:ln>
        </p:spPr>
        <p:txBody>
          <a:bodyPr/>
          <a:lstStyle/>
          <a:p>
            <a:pPr>
              <a:lnSpc>
                <a:spcPct val="100000"/>
              </a:lnSpc>
            </a:pPr>
            <a:r>
              <a:rPr lang="en-US" sz="2400" dirty="0">
                <a:solidFill>
                  <a:schemeClr val="bg1"/>
                </a:solidFill>
              </a:rPr>
              <a:t>O</a:t>
            </a:r>
            <a:r>
              <a:rPr lang="en-US" dirty="0">
                <a:solidFill>
                  <a:schemeClr val="bg1"/>
                </a:solidFill>
              </a:rPr>
              <a:t>ur value proposition is simple. We assist our clients on the whole journey to become carbon neutral through our expertise, up-to-date market knowledge and our vast network of project owners globally. In WKES we have no ownership in any carbon offset project assets something that enables us to advice and guide our customers to the best possible sourcing solutions for their business.  </a:t>
            </a:r>
          </a:p>
          <a:p>
            <a:endParaRPr lang="en-US" dirty="0">
              <a:solidFill>
                <a:schemeClr val="bg1"/>
              </a:solidFill>
            </a:endParaRPr>
          </a:p>
        </p:txBody>
      </p:sp>
      <p:sp>
        <p:nvSpPr>
          <p:cNvPr id="6" name="Rectangle 5">
            <a:extLst>
              <a:ext uri="{FF2B5EF4-FFF2-40B4-BE49-F238E27FC236}">
                <a16:creationId xmlns:a16="http://schemas.microsoft.com/office/drawing/2014/main" id="{029FD699-B378-8E41-B1CC-C7CAA42BD8A6}"/>
              </a:ext>
            </a:extLst>
          </p:cNvPr>
          <p:cNvSpPr/>
          <p:nvPr/>
        </p:nvSpPr>
        <p:spPr>
          <a:xfrm>
            <a:off x="144966" y="5332868"/>
            <a:ext cx="3036438" cy="1220847"/>
          </a:xfrm>
          <a:prstGeom prst="rect">
            <a:avLst/>
          </a:prstGeom>
        </p:spPr>
        <p:txBody>
          <a:bodyPr wrap="square">
            <a:spAutoFit/>
          </a:bodyPr>
          <a:lstStyle/>
          <a:p>
            <a:pPr>
              <a:spcAft>
                <a:spcPts val="800"/>
              </a:spcAft>
            </a:pPr>
            <a:r>
              <a:rPr lang="en-US" sz="1200" b="1" dirty="0">
                <a:solidFill>
                  <a:schemeClr val="bg1"/>
                </a:solidFill>
                <a:ea typeface="Calibri" panose="020F0502020204030204" pitchFamily="34" charset="0"/>
                <a:cs typeface="Times New Roman" panose="02020603050405020304" pitchFamily="18" charset="0"/>
              </a:rPr>
              <a:t>Please contact us to learn more about how we can assist your company’s carbon neutral journey:</a:t>
            </a:r>
          </a:p>
          <a:p>
            <a:pPr>
              <a:spcAft>
                <a:spcPts val="800"/>
              </a:spcAft>
            </a:pPr>
            <a:endParaRPr lang="en-US" sz="1200" b="1" dirty="0">
              <a:solidFill>
                <a:schemeClr val="bg1"/>
              </a:solidFill>
              <a:ea typeface="Calibri" panose="020F0502020204030204" pitchFamily="34" charset="0"/>
              <a:cs typeface="Times New Roman" panose="02020603050405020304" pitchFamily="18" charset="0"/>
            </a:endParaRPr>
          </a:p>
          <a:p>
            <a:pPr>
              <a:spcAft>
                <a:spcPts val="800"/>
              </a:spcAft>
            </a:pPr>
            <a:r>
              <a:rPr lang="en-US" sz="1200" b="1" dirty="0" err="1">
                <a:solidFill>
                  <a:schemeClr val="bg1"/>
                </a:solidFill>
                <a:ea typeface="Calibri" panose="020F0502020204030204" pitchFamily="34" charset="0"/>
                <a:cs typeface="Times New Roman" panose="02020603050405020304" pitchFamily="18" charset="0"/>
              </a:rPr>
              <a:t>sustainability@world-kinect.com</a:t>
            </a:r>
            <a:endParaRPr lang="en-US" sz="1200" dirty="0">
              <a:solidFill>
                <a:schemeClr val="bg1"/>
              </a:solidFill>
              <a:ea typeface="Calibri" panose="020F0502020204030204" pitchFamily="34" charset="0"/>
              <a:cs typeface="Times New Roman" panose="02020603050405020304" pitchFamily="18" charset="0"/>
            </a:endParaRPr>
          </a:p>
        </p:txBody>
      </p:sp>
      <p:sp>
        <p:nvSpPr>
          <p:cNvPr id="18" name="Title 4">
            <a:extLst>
              <a:ext uri="{FF2B5EF4-FFF2-40B4-BE49-F238E27FC236}">
                <a16:creationId xmlns:a16="http://schemas.microsoft.com/office/drawing/2014/main" id="{D963324C-2A4E-034B-B81B-AF29C7897331}"/>
              </a:ext>
            </a:extLst>
          </p:cNvPr>
          <p:cNvSpPr txBox="1">
            <a:spLocks/>
          </p:cNvSpPr>
          <p:nvPr/>
        </p:nvSpPr>
        <p:spPr>
          <a:xfrm>
            <a:off x="144966" y="632819"/>
            <a:ext cx="4940367" cy="10208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accent5"/>
                </a:solidFill>
                <a:latin typeface="+mj-lt"/>
                <a:ea typeface="+mj-ea"/>
                <a:cs typeface="+mj-cs"/>
              </a:defRPr>
            </a:lvl1pPr>
          </a:lstStyle>
          <a:p>
            <a:r>
              <a:rPr lang="en-US" dirty="0">
                <a:solidFill>
                  <a:schemeClr val="bg1"/>
                </a:solidFill>
              </a:rPr>
              <a:t>Why choose WKES </a:t>
            </a:r>
          </a:p>
          <a:p>
            <a:r>
              <a:rPr lang="en-US" dirty="0">
                <a:solidFill>
                  <a:schemeClr val="bg1"/>
                </a:solidFill>
              </a:rPr>
              <a:t>as your carbon </a:t>
            </a:r>
          </a:p>
          <a:p>
            <a:r>
              <a:rPr lang="en-US" dirty="0">
                <a:solidFill>
                  <a:schemeClr val="bg1"/>
                </a:solidFill>
              </a:rPr>
              <a:t>offset partner?</a:t>
            </a:r>
          </a:p>
        </p:txBody>
      </p:sp>
      <p:sp>
        <p:nvSpPr>
          <p:cNvPr id="12" name="Rectangle 11">
            <a:extLst>
              <a:ext uri="{FF2B5EF4-FFF2-40B4-BE49-F238E27FC236}">
                <a16:creationId xmlns:a16="http://schemas.microsoft.com/office/drawing/2014/main" id="{1BAD68EB-72E9-164F-B708-68F6BD8760ED}"/>
              </a:ext>
            </a:extLst>
          </p:cNvPr>
          <p:cNvSpPr/>
          <p:nvPr/>
        </p:nvSpPr>
        <p:spPr>
          <a:xfrm>
            <a:off x="3630782" y="6583220"/>
            <a:ext cx="4729180" cy="215444"/>
          </a:xfrm>
          <a:prstGeom prst="rect">
            <a:avLst/>
          </a:prstGeom>
        </p:spPr>
        <p:txBody>
          <a:bodyPr wrap="none">
            <a:spAutoFit/>
          </a:bodyPr>
          <a:lstStyle/>
          <a:p>
            <a:pPr eaLnBrk="1" hangingPunct="1">
              <a:defRPr/>
            </a:pPr>
            <a:r>
              <a:rPr lang="en-US" altLang="en-US" sz="800" dirty="0">
                <a:solidFill>
                  <a:schemeClr val="bg1"/>
                </a:solidFill>
                <a:latin typeface="Arial" panose="020B0604020202020204" pitchFamily="34" charset="0"/>
                <a:cs typeface="Arial" panose="020B0604020202020204" pitchFamily="34" charset="0"/>
                <a:sym typeface="+mn-lt"/>
              </a:rPr>
              <a:t>Copyright © 2020 World Fuel Services Corporation. Proprietary &amp; Confidential. All Rights Reserved.</a:t>
            </a:r>
          </a:p>
        </p:txBody>
      </p:sp>
    </p:spTree>
    <p:extLst>
      <p:ext uri="{BB962C8B-B14F-4D97-AF65-F5344CB8AC3E}">
        <p14:creationId xmlns:p14="http://schemas.microsoft.com/office/powerpoint/2010/main" val="240133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B858EBA-10D7-6D4B-BCCC-94AEE21426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89700" y="-1"/>
            <a:ext cx="5702300" cy="6858001"/>
          </a:xfrm>
          <a:prstGeom prst="rect">
            <a:avLst/>
          </a:prstGeom>
        </p:spPr>
      </p:pic>
      <p:sp>
        <p:nvSpPr>
          <p:cNvPr id="4" name="Rectangle 3">
            <a:extLst>
              <a:ext uri="{FF2B5EF4-FFF2-40B4-BE49-F238E27FC236}">
                <a16:creationId xmlns:a16="http://schemas.microsoft.com/office/drawing/2014/main" id="{823F0D6D-DCF1-FE4E-A67B-36DE25260228}"/>
              </a:ext>
            </a:extLst>
          </p:cNvPr>
          <p:cNvSpPr/>
          <p:nvPr/>
        </p:nvSpPr>
        <p:spPr>
          <a:xfrm>
            <a:off x="485734" y="681470"/>
            <a:ext cx="5585361" cy="566308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Calibri" panose="020F0502020204030204" pitchFamily="34" charset="0"/>
                <a:cs typeface="Arial" panose="020B0604020202020204" pitchFamily="34" charset="0"/>
              </a:rPr>
              <a:t>We are committed to protecting our environment while reducing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Calibri" panose="020F0502020204030204" pitchFamily="34" charset="0"/>
                <a:cs typeface="Arial" panose="020B0604020202020204" pitchFamily="34" charset="0"/>
              </a:rPr>
              <a:t>impact of our global operations.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kumimoji="0" lang="en-US" sz="1200" b="0" i="0" u="none" strike="noStrike" kern="1200" cap="none" spc="0" normalizeH="0" baseline="0" noProof="0" dirty="0">
                <a:ln>
                  <a:noFill/>
                </a:ln>
                <a:solidFill>
                  <a:srgbClr val="3F3F3F"/>
                </a:solidFill>
                <a:effectLst/>
                <a:uLnTx/>
                <a:uFillTx/>
                <a:latin typeface="Arial" panose="020B0604020202020204" pitchFamily="34" charset="0"/>
                <a:ea typeface="Calibri" panose="020F0502020204030204" pitchFamily="34" charset="0"/>
                <a:cs typeface="Arial" panose="020B0604020202020204" pitchFamily="34" charset="0"/>
              </a:rPr>
              <a:t>Our World Kinect energy management business has been carbon neutral in Europe since 2013, and globally since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kumimoji="0" lang="en-US" sz="1200" b="0" i="0" u="none" strike="noStrike" kern="1200" cap="none" spc="0" normalizeH="0" baseline="0" noProof="0" dirty="0">
                <a:ln>
                  <a:noFill/>
                </a:ln>
                <a:solidFill>
                  <a:srgbClr val="3F3F3F"/>
                </a:solidFill>
                <a:effectLst/>
                <a:uLnTx/>
                <a:uFillTx/>
                <a:latin typeface="Arial" panose="020B0604020202020204" pitchFamily="34" charset="0"/>
                <a:ea typeface="Calibri" panose="020F0502020204030204" pitchFamily="34" charset="0"/>
                <a:cs typeface="Arial" panose="020B0604020202020204" pitchFamily="34" charset="0"/>
              </a:rPr>
              <a:t>In 2019, we became a signatory to the United Nations (‘‘UN’’) Global Compact, the world’s largest corporate responsibility initiative covering human rights, labor practices, the environment and anti-corruption.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kumimoji="0" lang="en-US" sz="1200" b="0" i="0" u="none" strike="noStrike" kern="1200" cap="none" spc="0" normalizeH="0" baseline="0" noProof="0" dirty="0">
                <a:ln>
                  <a:noFill/>
                </a:ln>
                <a:solidFill>
                  <a:srgbClr val="3F3F3F"/>
                </a:solidFill>
                <a:effectLst/>
                <a:uLnTx/>
                <a:uFillTx/>
                <a:latin typeface="Arial" panose="020B0604020202020204" pitchFamily="34" charset="0"/>
                <a:ea typeface="Calibri" panose="020F0502020204030204" pitchFamily="34" charset="0"/>
                <a:cs typeface="Arial" panose="020B0604020202020204" pitchFamily="34" charset="0"/>
              </a:rPr>
              <a:t>Since 2019, we have taken significant steps to making our UK fuels business carbon neutral, thanks to Gold Standard carbon offsets supporting forestry projects.</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endParaRPr kumimoji="0" lang="en-US" sz="1200" b="0" i="0" u="none" strike="noStrike" kern="1200" cap="none" spc="0" normalizeH="0" baseline="0" noProof="0" dirty="0">
              <a:ln>
                <a:noFill/>
              </a:ln>
              <a:solidFill>
                <a:srgbClr val="3F3F3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kumimoji="0" lang="en-US" sz="1200" b="0" i="0" u="none" strike="noStrike" kern="1200" cap="none" spc="0" normalizeH="0" baseline="0" noProof="0" dirty="0">
                <a:ln>
                  <a:noFill/>
                </a:ln>
                <a:solidFill>
                  <a:srgbClr val="3F3F3F"/>
                </a:solidFill>
                <a:effectLst/>
                <a:uLnTx/>
                <a:uFillTx/>
                <a:latin typeface="Arial" panose="020B0604020202020204" pitchFamily="34" charset="0"/>
                <a:ea typeface="Calibri" panose="020F0502020204030204" pitchFamily="34" charset="0"/>
                <a:cs typeface="Arial" panose="020B0604020202020204" pitchFamily="34" charset="0"/>
              </a:rPr>
              <a:t>In September 2019, we joined the "Getting to Zero Coalition" a partnership between the Global Maritime Forum, the Friends of Ocean Action, and the World Economic Forum focused on developing fuels, energy solutions and tech for zero emission deep-sea vessels by 2030.</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kumimoji="0" lang="en-US" sz="1200" b="0" i="0" u="none" strike="noStrike" kern="1200" cap="none" spc="0" normalizeH="0" baseline="0" noProof="0" dirty="0">
                <a:ln>
                  <a:noFill/>
                </a:ln>
                <a:solidFill>
                  <a:srgbClr val="3F3F3F"/>
                </a:solidFill>
                <a:effectLst/>
                <a:uLnTx/>
                <a:uFillTx/>
                <a:latin typeface="Arial" panose="020B0604020202020204" pitchFamily="34" charset="0"/>
                <a:ea typeface="Calibri" panose="020F0502020204030204" pitchFamily="34" charset="0"/>
                <a:cs typeface="Arial" panose="020B0604020202020204" pitchFamily="34" charset="0"/>
              </a:rPr>
              <a:t>We are also a member of the Coalition of Sustainable Aviation Fuel (SAF) supporting the business aviation industry's goal to reduce carbon emissions 50% by 2050. Since 2015, we have delivered nearly 22.1 M gallons of SAF to our aviation customers.</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kumimoji="0" lang="en-US" sz="1200" b="0" i="0" u="none" strike="noStrike" kern="1200" cap="none" spc="0" normalizeH="0" baseline="0" noProof="0" dirty="0">
                <a:ln>
                  <a:noFill/>
                </a:ln>
                <a:solidFill>
                  <a:srgbClr val="3F3F3F"/>
                </a:solidFill>
                <a:effectLst/>
                <a:uLnTx/>
                <a:uFillTx/>
                <a:latin typeface="Arial" panose="020B0604020202020204" pitchFamily="34" charset="0"/>
                <a:ea typeface="Calibri" panose="020F0502020204030204" pitchFamily="34" charset="0"/>
                <a:cs typeface="Arial" panose="020B0604020202020204" pitchFamily="34" charset="0"/>
              </a:rPr>
              <a:t>Later this year, we will provide our first annual ‘‘Communication on Progress’’ report, setting out our actions to implement the UN Global Compact principles and our progress in these key areas.</a:t>
            </a:r>
          </a:p>
        </p:txBody>
      </p:sp>
      <p:sp>
        <p:nvSpPr>
          <p:cNvPr id="9" name="Round Single Corner Rectangle 8">
            <a:extLst>
              <a:ext uri="{FF2B5EF4-FFF2-40B4-BE49-F238E27FC236}">
                <a16:creationId xmlns:a16="http://schemas.microsoft.com/office/drawing/2014/main" id="{22B1CDA0-7ABA-7C47-82FB-EAD23A9E4E10}"/>
              </a:ext>
            </a:extLst>
          </p:cNvPr>
          <p:cNvSpPr/>
          <p:nvPr/>
        </p:nvSpPr>
        <p:spPr>
          <a:xfrm>
            <a:off x="8219153" y="-1"/>
            <a:ext cx="2423447" cy="1900052"/>
          </a:xfrm>
          <a:prstGeom prst="round1Rect">
            <a:avLst>
              <a:gd name="adj"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0ECE2071-D37E-D443-8DF2-1C2045257AD3}"/>
              </a:ext>
            </a:extLst>
          </p:cNvPr>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8533935" y="305582"/>
            <a:ext cx="1793882" cy="961485"/>
          </a:xfrm>
          <a:prstGeom prst="rect">
            <a:avLst/>
          </a:prstGeom>
        </p:spPr>
      </p:pic>
      <p:sp>
        <p:nvSpPr>
          <p:cNvPr id="12" name="Slide Number Placeholder 1">
            <a:extLst>
              <a:ext uri="{FF2B5EF4-FFF2-40B4-BE49-F238E27FC236}">
                <a16:creationId xmlns:a16="http://schemas.microsoft.com/office/drawing/2014/main" id="{0C838A71-FCA0-B04F-8D51-2C439927B3D7}"/>
              </a:ext>
            </a:extLst>
          </p:cNvPr>
          <p:cNvSpPr>
            <a:spLocks noGrp="1"/>
          </p:cNvSpPr>
          <p:nvPr>
            <p:ph type="sldNum" sz="quarter" idx="12"/>
          </p:nvPr>
        </p:nvSpPr>
        <p:spPr>
          <a:xfrm>
            <a:off x="9273737" y="6450227"/>
            <a:ext cx="2743200" cy="365125"/>
          </a:xfrm>
          <a:noFill/>
          <a:ln>
            <a:noFill/>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E53792-B13B-F74D-B122-4594A56306D1}" type="slidenum">
              <a:rPr kumimoji="0" lang="en-US" sz="9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637431CB-CF26-BF43-B8CD-5AB95BE71A90}"/>
              </a:ext>
            </a:extLst>
          </p:cNvPr>
          <p:cNvSpPr/>
          <p:nvPr/>
        </p:nvSpPr>
        <p:spPr>
          <a:xfrm>
            <a:off x="175063" y="6537426"/>
            <a:ext cx="4729180"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3F3F3F">
                    <a:lumMod val="60000"/>
                    <a:lumOff val="40000"/>
                  </a:srgbClr>
                </a:solidFill>
                <a:effectLst/>
                <a:uLnTx/>
                <a:uFillTx/>
                <a:latin typeface="Arial" panose="020B0604020202020204" pitchFamily="34" charset="0"/>
                <a:ea typeface="+mn-ea"/>
                <a:cs typeface="Arial" panose="020B0604020202020204" pitchFamily="34" charset="0"/>
                <a:sym typeface="+mn-lt"/>
              </a:rPr>
              <a:t>Copyright © 2020 World Fuel Services Corporation. Proprietary &amp; Confidential. All Rights Reserved.</a:t>
            </a:r>
          </a:p>
        </p:txBody>
      </p:sp>
    </p:spTree>
    <p:extLst>
      <p:ext uri="{BB962C8B-B14F-4D97-AF65-F5344CB8AC3E}">
        <p14:creationId xmlns:p14="http://schemas.microsoft.com/office/powerpoint/2010/main" val="3123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233671" y="1572767"/>
            <a:ext cx="3730752" cy="371246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141339" y="3448050"/>
            <a:ext cx="1882139" cy="0"/>
          </a:xfrm>
          <a:custGeom>
            <a:avLst/>
            <a:gdLst/>
            <a:ahLst/>
            <a:cxnLst/>
            <a:rect l="l" t="t" r="r" b="b"/>
            <a:pathLst>
              <a:path w="1882140">
                <a:moveTo>
                  <a:pt x="0" y="0"/>
                </a:moveTo>
                <a:lnTo>
                  <a:pt x="1881759" y="0"/>
                </a:lnTo>
              </a:path>
            </a:pathLst>
          </a:custGeom>
          <a:ln w="38100">
            <a:solidFill>
              <a:srgbClr val="FFFFFF"/>
            </a:solidFill>
          </a:ln>
        </p:spPr>
        <p:txBody>
          <a:bodyPr wrap="square" lIns="0" tIns="0" rIns="0" bIns="0" rtlCol="0"/>
          <a:lstStyle/>
          <a:p>
            <a:endParaRPr/>
          </a:p>
        </p:txBody>
      </p:sp>
      <p:sp>
        <p:nvSpPr>
          <p:cNvPr id="5" name="object 5"/>
          <p:cNvSpPr/>
          <p:nvPr/>
        </p:nvSpPr>
        <p:spPr>
          <a:xfrm>
            <a:off x="4218432" y="3429000"/>
            <a:ext cx="1839595" cy="0"/>
          </a:xfrm>
          <a:custGeom>
            <a:avLst/>
            <a:gdLst/>
            <a:ahLst/>
            <a:cxnLst/>
            <a:rect l="l" t="t" r="r" b="b"/>
            <a:pathLst>
              <a:path w="1839595">
                <a:moveTo>
                  <a:pt x="0" y="0"/>
                </a:moveTo>
                <a:lnTo>
                  <a:pt x="1839467" y="0"/>
                </a:lnTo>
              </a:path>
            </a:pathLst>
          </a:custGeom>
          <a:ln w="76200">
            <a:solidFill>
              <a:srgbClr val="FFFFFF"/>
            </a:solidFill>
          </a:ln>
        </p:spPr>
        <p:txBody>
          <a:bodyPr wrap="square" lIns="0" tIns="0" rIns="0" bIns="0" rtlCol="0"/>
          <a:lstStyle/>
          <a:p>
            <a:endParaRPr/>
          </a:p>
        </p:txBody>
      </p:sp>
      <p:sp>
        <p:nvSpPr>
          <p:cNvPr id="6" name="object 6"/>
          <p:cNvSpPr/>
          <p:nvPr/>
        </p:nvSpPr>
        <p:spPr>
          <a:xfrm>
            <a:off x="6096000" y="1440180"/>
            <a:ext cx="7620" cy="3844925"/>
          </a:xfrm>
          <a:custGeom>
            <a:avLst/>
            <a:gdLst/>
            <a:ahLst/>
            <a:cxnLst/>
            <a:rect l="l" t="t" r="r" b="b"/>
            <a:pathLst>
              <a:path w="7620" h="3844925">
                <a:moveTo>
                  <a:pt x="7238" y="0"/>
                </a:moveTo>
                <a:lnTo>
                  <a:pt x="0" y="3844925"/>
                </a:lnTo>
              </a:path>
            </a:pathLst>
          </a:custGeom>
          <a:ln w="76199">
            <a:solidFill>
              <a:srgbClr val="FFFFFF"/>
            </a:solidFill>
          </a:ln>
        </p:spPr>
        <p:txBody>
          <a:bodyPr wrap="square" lIns="0" tIns="0" rIns="0" bIns="0" rtlCol="0"/>
          <a:lstStyle/>
          <a:p>
            <a:endParaRPr/>
          </a:p>
        </p:txBody>
      </p:sp>
      <p:sp>
        <p:nvSpPr>
          <p:cNvPr id="7" name="object 7"/>
          <p:cNvSpPr/>
          <p:nvPr/>
        </p:nvSpPr>
        <p:spPr>
          <a:xfrm>
            <a:off x="0" y="3468623"/>
            <a:ext cx="4152900" cy="1823085"/>
          </a:xfrm>
          <a:custGeom>
            <a:avLst/>
            <a:gdLst/>
            <a:ahLst/>
            <a:cxnLst/>
            <a:rect l="l" t="t" r="r" b="b"/>
            <a:pathLst>
              <a:path w="4152900" h="1823085">
                <a:moveTo>
                  <a:pt x="0" y="1822703"/>
                </a:moveTo>
                <a:lnTo>
                  <a:pt x="4152900" y="1822703"/>
                </a:lnTo>
                <a:lnTo>
                  <a:pt x="4152900" y="0"/>
                </a:lnTo>
                <a:lnTo>
                  <a:pt x="0" y="0"/>
                </a:lnTo>
                <a:lnTo>
                  <a:pt x="0" y="1822703"/>
                </a:lnTo>
                <a:close/>
              </a:path>
            </a:pathLst>
          </a:custGeom>
          <a:solidFill>
            <a:srgbClr val="0EC477"/>
          </a:solidFill>
        </p:spPr>
        <p:txBody>
          <a:bodyPr wrap="square" lIns="0" tIns="0" rIns="0" bIns="0" rtlCol="0"/>
          <a:lstStyle/>
          <a:p>
            <a:endParaRPr/>
          </a:p>
        </p:txBody>
      </p:sp>
      <p:sp>
        <p:nvSpPr>
          <p:cNvPr id="8" name="object 8"/>
          <p:cNvSpPr txBox="1"/>
          <p:nvPr/>
        </p:nvSpPr>
        <p:spPr>
          <a:xfrm>
            <a:off x="1169822" y="4306570"/>
            <a:ext cx="1784350" cy="208279"/>
          </a:xfrm>
          <a:prstGeom prst="rect">
            <a:avLst/>
          </a:prstGeom>
        </p:spPr>
        <p:txBody>
          <a:bodyPr vert="horz" wrap="square" lIns="0" tIns="12700" rIns="0" bIns="0" rtlCol="0">
            <a:spAutoFit/>
          </a:bodyPr>
          <a:lstStyle/>
          <a:p>
            <a:pPr>
              <a:lnSpc>
                <a:spcPct val="100000"/>
              </a:lnSpc>
              <a:spcBef>
                <a:spcPts val="100"/>
              </a:spcBef>
            </a:pPr>
            <a:r>
              <a:rPr sz="1200" dirty="0">
                <a:solidFill>
                  <a:srgbClr val="FFFFFF"/>
                </a:solidFill>
                <a:latin typeface="Arial"/>
                <a:cs typeface="Arial"/>
              </a:rPr>
              <a:t>W</a:t>
            </a:r>
            <a:r>
              <a:rPr sz="1200" spc="-25" dirty="0">
                <a:solidFill>
                  <a:srgbClr val="FFFFFF"/>
                </a:solidFill>
                <a:latin typeface="Arial"/>
                <a:cs typeface="Arial"/>
              </a:rPr>
              <a:t> </a:t>
            </a:r>
            <a:r>
              <a:rPr sz="1200" spc="-5" dirty="0">
                <a:solidFill>
                  <a:srgbClr val="FFFFFF"/>
                </a:solidFill>
                <a:latin typeface="Arial"/>
                <a:cs typeface="Arial"/>
              </a:rPr>
              <a:t>o</a:t>
            </a:r>
            <a:r>
              <a:rPr sz="1200" spc="-50" dirty="0">
                <a:solidFill>
                  <a:srgbClr val="FFFFFF"/>
                </a:solidFill>
                <a:latin typeface="Arial"/>
                <a:cs typeface="Arial"/>
              </a:rPr>
              <a:t> </a:t>
            </a:r>
            <a:r>
              <a:rPr sz="1200" dirty="0">
                <a:solidFill>
                  <a:srgbClr val="FFFFFF"/>
                </a:solidFill>
                <a:latin typeface="Arial"/>
                <a:cs typeface="Arial"/>
              </a:rPr>
              <a:t>r</a:t>
            </a:r>
            <a:r>
              <a:rPr sz="1200" spc="-45" dirty="0">
                <a:solidFill>
                  <a:srgbClr val="FFFFFF"/>
                </a:solidFill>
                <a:latin typeface="Arial"/>
                <a:cs typeface="Arial"/>
              </a:rPr>
              <a:t> </a:t>
            </a:r>
            <a:r>
              <a:rPr sz="1200" spc="-5" dirty="0">
                <a:solidFill>
                  <a:srgbClr val="FFFFFF"/>
                </a:solidFill>
                <a:latin typeface="Arial"/>
                <a:cs typeface="Arial"/>
              </a:rPr>
              <a:t>l</a:t>
            </a:r>
            <a:r>
              <a:rPr sz="1200" spc="-45" dirty="0">
                <a:solidFill>
                  <a:srgbClr val="FFFFFF"/>
                </a:solidFill>
                <a:latin typeface="Arial"/>
                <a:cs typeface="Arial"/>
              </a:rPr>
              <a:t> </a:t>
            </a:r>
            <a:r>
              <a:rPr sz="1200" spc="-5" dirty="0">
                <a:solidFill>
                  <a:srgbClr val="FFFFFF"/>
                </a:solidFill>
                <a:latin typeface="Arial"/>
                <a:cs typeface="Arial"/>
              </a:rPr>
              <a:t>d</a:t>
            </a:r>
            <a:r>
              <a:rPr sz="1200" spc="-30" dirty="0">
                <a:solidFill>
                  <a:srgbClr val="FFFFFF"/>
                </a:solidFill>
                <a:latin typeface="Arial"/>
                <a:cs typeface="Arial"/>
              </a:rPr>
              <a:t> </a:t>
            </a:r>
            <a:r>
              <a:rPr sz="1200" dirty="0">
                <a:solidFill>
                  <a:srgbClr val="FFFFFF"/>
                </a:solidFill>
                <a:latin typeface="Arial"/>
                <a:cs typeface="Arial"/>
              </a:rPr>
              <a:t>-</a:t>
            </a:r>
            <a:r>
              <a:rPr sz="1200" spc="-45" dirty="0">
                <a:solidFill>
                  <a:srgbClr val="FFFFFF"/>
                </a:solidFill>
                <a:latin typeface="Arial"/>
                <a:cs typeface="Arial"/>
              </a:rPr>
              <a:t> </a:t>
            </a:r>
            <a:r>
              <a:rPr sz="1200" dirty="0">
                <a:solidFill>
                  <a:srgbClr val="FFFFFF"/>
                </a:solidFill>
                <a:latin typeface="Arial"/>
                <a:cs typeface="Arial"/>
              </a:rPr>
              <a:t>K</a:t>
            </a:r>
            <a:r>
              <a:rPr sz="1200" spc="-35" dirty="0">
                <a:solidFill>
                  <a:srgbClr val="FFFFFF"/>
                </a:solidFill>
                <a:latin typeface="Arial"/>
                <a:cs typeface="Arial"/>
              </a:rPr>
              <a:t> </a:t>
            </a:r>
            <a:r>
              <a:rPr sz="1200" spc="-5" dirty="0">
                <a:solidFill>
                  <a:srgbClr val="FFFFFF"/>
                </a:solidFill>
                <a:latin typeface="Arial"/>
                <a:cs typeface="Arial"/>
              </a:rPr>
              <a:t>i</a:t>
            </a:r>
            <a:r>
              <a:rPr sz="1200" spc="-55" dirty="0">
                <a:solidFill>
                  <a:srgbClr val="FFFFFF"/>
                </a:solidFill>
                <a:latin typeface="Arial"/>
                <a:cs typeface="Arial"/>
              </a:rPr>
              <a:t> </a:t>
            </a:r>
            <a:r>
              <a:rPr sz="1200" spc="-5" dirty="0">
                <a:solidFill>
                  <a:srgbClr val="FFFFFF"/>
                </a:solidFill>
                <a:latin typeface="Arial"/>
                <a:cs typeface="Arial"/>
              </a:rPr>
              <a:t>n</a:t>
            </a:r>
            <a:r>
              <a:rPr sz="1200" spc="-35" dirty="0">
                <a:solidFill>
                  <a:srgbClr val="FFFFFF"/>
                </a:solidFill>
                <a:latin typeface="Arial"/>
                <a:cs typeface="Arial"/>
              </a:rPr>
              <a:t> </a:t>
            </a:r>
            <a:r>
              <a:rPr sz="1200" spc="-5" dirty="0">
                <a:solidFill>
                  <a:srgbClr val="FFFFFF"/>
                </a:solidFill>
                <a:latin typeface="Arial"/>
                <a:cs typeface="Arial"/>
              </a:rPr>
              <a:t>e</a:t>
            </a:r>
            <a:r>
              <a:rPr sz="1200" spc="-50" dirty="0">
                <a:solidFill>
                  <a:srgbClr val="FFFFFF"/>
                </a:solidFill>
                <a:latin typeface="Arial"/>
                <a:cs typeface="Arial"/>
              </a:rPr>
              <a:t> </a:t>
            </a:r>
            <a:r>
              <a:rPr sz="1200" dirty="0">
                <a:solidFill>
                  <a:srgbClr val="FFFFFF"/>
                </a:solidFill>
                <a:latin typeface="Arial"/>
                <a:cs typeface="Arial"/>
              </a:rPr>
              <a:t>c</a:t>
            </a:r>
            <a:r>
              <a:rPr sz="1200" spc="-40" dirty="0">
                <a:solidFill>
                  <a:srgbClr val="FFFFFF"/>
                </a:solidFill>
                <a:latin typeface="Arial"/>
                <a:cs typeface="Arial"/>
              </a:rPr>
              <a:t> </a:t>
            </a:r>
            <a:r>
              <a:rPr sz="1200" dirty="0">
                <a:solidFill>
                  <a:srgbClr val="FFFFFF"/>
                </a:solidFill>
                <a:latin typeface="Arial"/>
                <a:cs typeface="Arial"/>
              </a:rPr>
              <a:t>t</a:t>
            </a:r>
            <a:r>
              <a:rPr sz="1200" spc="-40" dirty="0">
                <a:solidFill>
                  <a:srgbClr val="FFFFFF"/>
                </a:solidFill>
                <a:latin typeface="Arial"/>
                <a:cs typeface="Arial"/>
              </a:rPr>
              <a:t> </a:t>
            </a:r>
            <a:r>
              <a:rPr sz="1200" dirty="0">
                <a:solidFill>
                  <a:srgbClr val="FFFFFF"/>
                </a:solidFill>
                <a:latin typeface="Arial"/>
                <a:cs typeface="Arial"/>
              </a:rPr>
              <a:t>.</a:t>
            </a:r>
            <a:r>
              <a:rPr sz="1200" spc="-40" dirty="0">
                <a:solidFill>
                  <a:srgbClr val="FFFFFF"/>
                </a:solidFill>
                <a:latin typeface="Arial"/>
                <a:cs typeface="Arial"/>
              </a:rPr>
              <a:t> </a:t>
            </a:r>
            <a:r>
              <a:rPr sz="1200" dirty="0">
                <a:solidFill>
                  <a:srgbClr val="FFFFFF"/>
                </a:solidFill>
                <a:latin typeface="Arial"/>
                <a:cs typeface="Arial"/>
              </a:rPr>
              <a:t>c</a:t>
            </a:r>
            <a:r>
              <a:rPr sz="1200" spc="-35" dirty="0">
                <a:solidFill>
                  <a:srgbClr val="FFFFFF"/>
                </a:solidFill>
                <a:latin typeface="Arial"/>
                <a:cs typeface="Arial"/>
              </a:rPr>
              <a:t> </a:t>
            </a:r>
            <a:r>
              <a:rPr sz="1200" spc="-5" dirty="0">
                <a:solidFill>
                  <a:srgbClr val="FFFFFF"/>
                </a:solidFill>
                <a:latin typeface="Arial"/>
                <a:cs typeface="Arial"/>
              </a:rPr>
              <a:t>o</a:t>
            </a:r>
            <a:r>
              <a:rPr sz="1200" spc="-50" dirty="0">
                <a:solidFill>
                  <a:srgbClr val="FFFFFF"/>
                </a:solidFill>
                <a:latin typeface="Arial"/>
                <a:cs typeface="Arial"/>
              </a:rPr>
              <a:t> </a:t>
            </a:r>
            <a:r>
              <a:rPr sz="1200" dirty="0">
                <a:solidFill>
                  <a:srgbClr val="FFFFFF"/>
                </a:solidFill>
                <a:latin typeface="Arial"/>
                <a:cs typeface="Arial"/>
              </a:rPr>
              <a:t>m</a:t>
            </a:r>
            <a:endParaRPr sz="1200">
              <a:latin typeface="Arial"/>
              <a:cs typeface="Arial"/>
            </a:endParaRPr>
          </a:p>
        </p:txBody>
      </p:sp>
      <p:sp>
        <p:nvSpPr>
          <p:cNvPr id="9" name="object 9"/>
          <p:cNvSpPr txBox="1">
            <a:spLocks noGrp="1"/>
          </p:cNvSpPr>
          <p:nvPr>
            <p:ph type="title"/>
          </p:nvPr>
        </p:nvSpPr>
        <p:spPr>
          <a:xfrm>
            <a:off x="9011869" y="2105659"/>
            <a:ext cx="2135851" cy="756920"/>
          </a:xfrm>
          <a:prstGeom prst="rect">
            <a:avLst/>
          </a:prstGeom>
        </p:spPr>
        <p:txBody>
          <a:bodyPr vert="horz" wrap="square" lIns="0" tIns="12700" rIns="0" bIns="0" rtlCol="0">
            <a:spAutoFit/>
          </a:bodyPr>
          <a:lstStyle/>
          <a:p>
            <a:pPr marL="12700" marR="5080" algn="ctr">
              <a:lnSpc>
                <a:spcPct val="100000"/>
              </a:lnSpc>
              <a:spcBef>
                <a:spcPts val="100"/>
              </a:spcBef>
            </a:pPr>
            <a:r>
              <a:rPr sz="2400" i="0" spc="215" dirty="0">
                <a:solidFill>
                  <a:srgbClr val="0EC477"/>
                </a:solidFill>
                <a:latin typeface="Arial"/>
                <a:cs typeface="Arial"/>
              </a:rPr>
              <a:t>Ever</a:t>
            </a:r>
            <a:r>
              <a:rPr sz="2400" i="0" spc="-380" dirty="0">
                <a:solidFill>
                  <a:srgbClr val="0EC477"/>
                </a:solidFill>
                <a:latin typeface="Arial"/>
                <a:cs typeface="Arial"/>
              </a:rPr>
              <a:t> </a:t>
            </a:r>
            <a:r>
              <a:rPr sz="2400" i="0" dirty="0">
                <a:solidFill>
                  <a:srgbClr val="0EC477"/>
                </a:solidFill>
                <a:latin typeface="Arial"/>
                <a:cs typeface="Arial"/>
              </a:rPr>
              <a:t>y</a:t>
            </a:r>
            <a:r>
              <a:rPr sz="2400" i="0" spc="-385" dirty="0">
                <a:solidFill>
                  <a:srgbClr val="0EC477"/>
                </a:solidFill>
                <a:latin typeface="Arial"/>
                <a:cs typeface="Arial"/>
              </a:rPr>
              <a:t> </a:t>
            </a:r>
            <a:r>
              <a:rPr sz="2400" i="0" dirty="0">
                <a:solidFill>
                  <a:srgbClr val="0EC477"/>
                </a:solidFill>
                <a:latin typeface="Arial"/>
                <a:cs typeface="Arial"/>
              </a:rPr>
              <a:t>t</a:t>
            </a:r>
            <a:r>
              <a:rPr sz="2400" i="0" spc="-375" dirty="0">
                <a:solidFill>
                  <a:srgbClr val="0EC477"/>
                </a:solidFill>
                <a:latin typeface="Arial"/>
                <a:cs typeface="Arial"/>
              </a:rPr>
              <a:t> </a:t>
            </a:r>
            <a:r>
              <a:rPr sz="2400" i="0" spc="-5" dirty="0">
                <a:solidFill>
                  <a:srgbClr val="0EC477"/>
                </a:solidFill>
                <a:latin typeface="Arial"/>
                <a:cs typeface="Arial"/>
              </a:rPr>
              <a:t>h</a:t>
            </a:r>
            <a:r>
              <a:rPr sz="2400" i="0" spc="-390" dirty="0">
                <a:solidFill>
                  <a:srgbClr val="0EC477"/>
                </a:solidFill>
                <a:latin typeface="Arial"/>
                <a:cs typeface="Arial"/>
              </a:rPr>
              <a:t> </a:t>
            </a:r>
            <a:r>
              <a:rPr sz="2400" i="0" spc="-5" dirty="0">
                <a:solidFill>
                  <a:srgbClr val="0EC477"/>
                </a:solidFill>
                <a:latin typeface="Arial"/>
                <a:cs typeface="Arial"/>
              </a:rPr>
              <a:t>i</a:t>
            </a:r>
            <a:r>
              <a:rPr sz="2400" i="0" spc="-390" dirty="0">
                <a:solidFill>
                  <a:srgbClr val="0EC477"/>
                </a:solidFill>
                <a:latin typeface="Arial"/>
                <a:cs typeface="Arial"/>
              </a:rPr>
              <a:t> </a:t>
            </a:r>
            <a:r>
              <a:rPr sz="2400" i="0" spc="145" dirty="0">
                <a:solidFill>
                  <a:srgbClr val="0EC477"/>
                </a:solidFill>
                <a:latin typeface="Arial"/>
                <a:cs typeface="Arial"/>
              </a:rPr>
              <a:t>ng  </a:t>
            </a:r>
            <a:r>
              <a:rPr sz="2400" i="0" spc="215" dirty="0">
                <a:solidFill>
                  <a:srgbClr val="0EC477"/>
                </a:solidFill>
                <a:latin typeface="Arial"/>
                <a:cs typeface="Arial"/>
              </a:rPr>
              <a:t>Ene</a:t>
            </a:r>
            <a:r>
              <a:rPr lang="en-US" sz="2400" i="0" spc="215" dirty="0">
                <a:solidFill>
                  <a:srgbClr val="0EC477"/>
                </a:solidFill>
                <a:latin typeface="Arial"/>
                <a:cs typeface="Arial"/>
              </a:rPr>
              <a:t>r</a:t>
            </a:r>
            <a:r>
              <a:rPr sz="2400" i="0" spc="145" dirty="0">
                <a:solidFill>
                  <a:srgbClr val="0EC477"/>
                </a:solidFill>
                <a:latin typeface="Arial"/>
                <a:cs typeface="Arial"/>
              </a:rPr>
              <a:t>gy</a:t>
            </a:r>
            <a:endParaRPr sz="2400" dirty="0">
              <a:latin typeface="Arial"/>
              <a:cs typeface="Arial"/>
            </a:endParaRPr>
          </a:p>
        </p:txBody>
      </p:sp>
      <p:sp>
        <p:nvSpPr>
          <p:cNvPr id="10" name="object 10"/>
          <p:cNvSpPr/>
          <p:nvPr/>
        </p:nvSpPr>
        <p:spPr>
          <a:xfrm>
            <a:off x="8852916" y="1941576"/>
            <a:ext cx="0" cy="1085215"/>
          </a:xfrm>
          <a:custGeom>
            <a:avLst/>
            <a:gdLst/>
            <a:ahLst/>
            <a:cxnLst/>
            <a:rect l="l" t="t" r="r" b="b"/>
            <a:pathLst>
              <a:path h="1085214">
                <a:moveTo>
                  <a:pt x="0" y="0"/>
                </a:moveTo>
                <a:lnTo>
                  <a:pt x="0" y="1084834"/>
                </a:lnTo>
              </a:path>
            </a:pathLst>
          </a:custGeom>
          <a:ln w="6096">
            <a:solidFill>
              <a:srgbClr val="D9D9D9"/>
            </a:solidFill>
          </a:ln>
        </p:spPr>
        <p:txBody>
          <a:bodyPr wrap="square" lIns="0" tIns="0" rIns="0" bIns="0" rtlCol="0"/>
          <a:lstStyle/>
          <a:p>
            <a:endParaRPr/>
          </a:p>
        </p:txBody>
      </p:sp>
      <p:sp>
        <p:nvSpPr>
          <p:cNvPr id="11" name="object 11"/>
          <p:cNvSpPr/>
          <p:nvPr/>
        </p:nvSpPr>
        <p:spPr>
          <a:xfrm>
            <a:off x="6121908" y="1440180"/>
            <a:ext cx="1902460" cy="1988820"/>
          </a:xfrm>
          <a:custGeom>
            <a:avLst/>
            <a:gdLst/>
            <a:ahLst/>
            <a:cxnLst/>
            <a:rect l="l" t="t" r="r" b="b"/>
            <a:pathLst>
              <a:path w="1902459" h="1988820">
                <a:moveTo>
                  <a:pt x="0" y="1988820"/>
                </a:moveTo>
                <a:lnTo>
                  <a:pt x="1901951" y="1988820"/>
                </a:lnTo>
                <a:lnTo>
                  <a:pt x="1901951" y="0"/>
                </a:lnTo>
                <a:lnTo>
                  <a:pt x="0" y="0"/>
                </a:lnTo>
                <a:lnTo>
                  <a:pt x="0" y="1988820"/>
                </a:lnTo>
                <a:close/>
              </a:path>
            </a:pathLst>
          </a:custGeom>
          <a:solidFill>
            <a:srgbClr val="FFFFFF"/>
          </a:solidFill>
        </p:spPr>
        <p:txBody>
          <a:bodyPr wrap="square" lIns="0" tIns="0" rIns="0" bIns="0" rtlCol="0"/>
          <a:lstStyle/>
          <a:p>
            <a:endParaRPr/>
          </a:p>
        </p:txBody>
      </p:sp>
      <p:sp>
        <p:nvSpPr>
          <p:cNvPr id="12" name="object 12"/>
          <p:cNvSpPr/>
          <p:nvPr/>
        </p:nvSpPr>
        <p:spPr>
          <a:xfrm>
            <a:off x="6554723" y="1973579"/>
            <a:ext cx="1836420" cy="1021080"/>
          </a:xfrm>
          <a:prstGeom prst="rect">
            <a:avLst/>
          </a:prstGeom>
          <a:blipFill>
            <a:blip r:embed="rId3" cstate="print"/>
            <a:stretch>
              <a:fillRect/>
            </a:stretch>
          </a:blipFill>
        </p:spPr>
        <p:txBody>
          <a:bodyPr wrap="square" lIns="0" tIns="0" rIns="0" bIns="0" rtlCol="0"/>
          <a:lstStyle/>
          <a:p>
            <a:endParaRPr/>
          </a:p>
        </p:txBody>
      </p:sp>
      <p:sp>
        <p:nvSpPr>
          <p:cNvPr id="13" name="object 13"/>
          <p:cNvSpPr txBox="1"/>
          <p:nvPr/>
        </p:nvSpPr>
        <p:spPr>
          <a:xfrm>
            <a:off x="8391142" y="4158309"/>
            <a:ext cx="3377304" cy="443711"/>
          </a:xfrm>
          <a:prstGeom prst="rect">
            <a:avLst/>
          </a:prstGeom>
        </p:spPr>
        <p:txBody>
          <a:bodyPr vert="horz" wrap="square" lIns="0" tIns="12700" rIns="0" bIns="0" rtlCol="0">
            <a:spAutoFit/>
          </a:bodyPr>
          <a:lstStyle/>
          <a:p>
            <a:pPr marL="12700" algn="ctr">
              <a:lnSpc>
                <a:spcPct val="100000"/>
              </a:lnSpc>
              <a:spcBef>
                <a:spcPts val="100"/>
              </a:spcBef>
            </a:pPr>
            <a:r>
              <a:rPr lang="en-US" sz="2800" b="1" dirty="0">
                <a:solidFill>
                  <a:srgbClr val="0EC477"/>
                </a:solidFill>
                <a:latin typeface="Arial"/>
                <a:cs typeface="Arial"/>
              </a:rPr>
              <a:t>Thank you</a:t>
            </a:r>
            <a:endParaRPr sz="2800" dirty="0">
              <a:latin typeface="Arial"/>
              <a:cs typeface="Arial"/>
            </a:endParaRPr>
          </a:p>
        </p:txBody>
      </p:sp>
      <p:sp>
        <p:nvSpPr>
          <p:cNvPr id="14" name="Rectangle 13">
            <a:extLst>
              <a:ext uri="{FF2B5EF4-FFF2-40B4-BE49-F238E27FC236}">
                <a16:creationId xmlns:a16="http://schemas.microsoft.com/office/drawing/2014/main" id="{B2CCBFF6-9F63-2642-A38F-172A43B0FB9A}"/>
              </a:ext>
            </a:extLst>
          </p:cNvPr>
          <p:cNvSpPr/>
          <p:nvPr/>
        </p:nvSpPr>
        <p:spPr>
          <a:xfrm>
            <a:off x="175063" y="6537426"/>
            <a:ext cx="4729180" cy="215444"/>
          </a:xfrm>
          <a:prstGeom prst="rect">
            <a:avLst/>
          </a:prstGeom>
        </p:spPr>
        <p:txBody>
          <a:bodyPr wrap="none">
            <a:spAutoFit/>
          </a:bodyPr>
          <a:lstStyle/>
          <a:p>
            <a:pPr eaLnBrk="1" hangingPunct="1">
              <a:defRPr/>
            </a:pPr>
            <a:r>
              <a:rPr lang="en-US" altLang="en-US" sz="800" dirty="0">
                <a:solidFill>
                  <a:schemeClr val="tx1">
                    <a:lumMod val="60000"/>
                    <a:lumOff val="40000"/>
                  </a:schemeClr>
                </a:solidFill>
                <a:latin typeface="Arial" panose="020B0604020202020204" pitchFamily="34" charset="0"/>
                <a:cs typeface="Arial" panose="020B0604020202020204" pitchFamily="34" charset="0"/>
                <a:sym typeface="+mn-lt"/>
              </a:rPr>
              <a:t>Copyright © 2020 World Fuel Services Corporation. Proprietary &amp; Confidential. All Rights Reserved.</a:t>
            </a:r>
          </a:p>
        </p:txBody>
      </p:sp>
    </p:spTree>
    <p:extLst>
      <p:ext uri="{BB962C8B-B14F-4D97-AF65-F5344CB8AC3E}">
        <p14:creationId xmlns:p14="http://schemas.microsoft.com/office/powerpoint/2010/main" val="3793554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B80CED5-F646-EF44-85F8-8DBBD0E7C621}"/>
              </a:ext>
            </a:extLst>
          </p:cNvPr>
          <p:cNvSpPr/>
          <p:nvPr/>
        </p:nvSpPr>
        <p:spPr>
          <a:xfrm rot="18900000">
            <a:off x="777162" y="3826564"/>
            <a:ext cx="423641" cy="423641"/>
          </a:xfrm>
          <a:prstGeom prst="rect">
            <a:avLst/>
          </a:prstGeom>
          <a:solidFill>
            <a:srgbClr val="12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C477"/>
              </a:solidFill>
            </a:endParaRPr>
          </a:p>
        </p:txBody>
      </p:sp>
      <p:sp>
        <p:nvSpPr>
          <p:cNvPr id="4" name="Rectangle 3">
            <a:extLst>
              <a:ext uri="{FF2B5EF4-FFF2-40B4-BE49-F238E27FC236}">
                <a16:creationId xmlns:a16="http://schemas.microsoft.com/office/drawing/2014/main" id="{4EF0A069-CFAB-704C-A082-4E793AC2B35F}"/>
              </a:ext>
            </a:extLst>
          </p:cNvPr>
          <p:cNvSpPr/>
          <p:nvPr/>
        </p:nvSpPr>
        <p:spPr>
          <a:xfrm>
            <a:off x="175063" y="6537426"/>
            <a:ext cx="4729180" cy="215444"/>
          </a:xfrm>
          <a:prstGeom prst="rect">
            <a:avLst/>
          </a:prstGeom>
        </p:spPr>
        <p:txBody>
          <a:bodyPr wrap="none">
            <a:spAutoFit/>
          </a:bodyPr>
          <a:lstStyle/>
          <a:p>
            <a:pPr eaLnBrk="1" hangingPunct="1">
              <a:defRPr/>
            </a:pPr>
            <a:r>
              <a:rPr lang="en-US" altLang="en-US" sz="800" dirty="0">
                <a:solidFill>
                  <a:schemeClr val="tx1">
                    <a:lumMod val="60000"/>
                    <a:lumOff val="40000"/>
                  </a:schemeClr>
                </a:solidFill>
                <a:latin typeface="Arial" panose="020B0604020202020204" pitchFamily="34" charset="0"/>
                <a:cs typeface="Arial" panose="020B0604020202020204" pitchFamily="34" charset="0"/>
                <a:sym typeface="+mn-lt"/>
              </a:rPr>
              <a:t>Copyright © 2020 World Fuel Services Corporation. Proprietary &amp; Confidential. All Rights Reserved.</a:t>
            </a:r>
          </a:p>
        </p:txBody>
      </p:sp>
      <p:cxnSp>
        <p:nvCxnSpPr>
          <p:cNvPr id="7" name="Straight Connector 6">
            <a:extLst>
              <a:ext uri="{FF2B5EF4-FFF2-40B4-BE49-F238E27FC236}">
                <a16:creationId xmlns:a16="http://schemas.microsoft.com/office/drawing/2014/main" id="{39697E4C-B8B6-9D44-AD80-7B3EB9B3E934}"/>
              </a:ext>
            </a:extLst>
          </p:cNvPr>
          <p:cNvCxnSpPr>
            <a:cxnSpLocks/>
          </p:cNvCxnSpPr>
          <p:nvPr/>
        </p:nvCxnSpPr>
        <p:spPr>
          <a:xfrm>
            <a:off x="261560" y="6450227"/>
            <a:ext cx="11712137" cy="0"/>
          </a:xfrm>
          <a:prstGeom prst="line">
            <a:avLst/>
          </a:prstGeom>
          <a:ln>
            <a:solidFill>
              <a:srgbClr val="12C477"/>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8900128-407D-8942-A6A0-60302C72AF2F}"/>
              </a:ext>
            </a:extLst>
          </p:cNvPr>
          <p:cNvSpPr/>
          <p:nvPr/>
        </p:nvSpPr>
        <p:spPr>
          <a:xfrm>
            <a:off x="693789" y="1837063"/>
            <a:ext cx="3696096" cy="1169551"/>
          </a:xfrm>
          <a:prstGeom prst="rect">
            <a:avLst/>
          </a:prstGeom>
        </p:spPr>
        <p:txBody>
          <a:bodyPr wrap="square">
            <a:spAutoFit/>
          </a:bodyPr>
          <a:lstStyle/>
          <a:p>
            <a:r>
              <a:rPr lang="en-US" sz="1400" dirty="0">
                <a:solidFill>
                  <a:schemeClr val="tx1">
                    <a:lumMod val="50000"/>
                    <a:lumOff val="50000"/>
                  </a:schemeClr>
                </a:solidFill>
                <a:latin typeface="Arial" panose="020B0604020202020204" pitchFamily="34" charset="0"/>
                <a:cs typeface="Arial" panose="020B0604020202020204" pitchFamily="34" charset="0"/>
              </a:rPr>
              <a:t>From liquid fuel products to electricity, natural gas, and clean energy, our team of certified energy professionals ensure the energy challenges of our customers are solved safely and reliably.</a:t>
            </a:r>
          </a:p>
        </p:txBody>
      </p:sp>
      <p:sp>
        <p:nvSpPr>
          <p:cNvPr id="12" name="TextBox 11">
            <a:extLst>
              <a:ext uri="{FF2B5EF4-FFF2-40B4-BE49-F238E27FC236}">
                <a16:creationId xmlns:a16="http://schemas.microsoft.com/office/drawing/2014/main" id="{7B5D7840-A5E2-3147-9EFA-3D9CD1BA9741}"/>
              </a:ext>
            </a:extLst>
          </p:cNvPr>
          <p:cNvSpPr txBox="1"/>
          <p:nvPr/>
        </p:nvSpPr>
        <p:spPr>
          <a:xfrm>
            <a:off x="689422" y="438088"/>
            <a:ext cx="4512649" cy="1077218"/>
          </a:xfrm>
          <a:prstGeom prst="rect">
            <a:avLst/>
          </a:prstGeom>
          <a:noFill/>
        </p:spPr>
        <p:txBody>
          <a:bodyPr wrap="square" rtlCol="0">
            <a:spAutoFit/>
          </a:bodyPr>
          <a:lstStyle/>
          <a:p>
            <a:r>
              <a:rPr lang="en-US" sz="3200" b="1" dirty="0">
                <a:solidFill>
                  <a:srgbClr val="00529B"/>
                </a:solidFill>
                <a:latin typeface="Arial" panose="020B0604020202020204" pitchFamily="34" charset="0"/>
                <a:cs typeface="Arial" panose="020B0604020202020204" pitchFamily="34" charset="0"/>
              </a:rPr>
              <a:t>We solve energy challenges</a:t>
            </a:r>
          </a:p>
        </p:txBody>
      </p:sp>
      <p:sp>
        <p:nvSpPr>
          <p:cNvPr id="13" name="Title 5">
            <a:extLst>
              <a:ext uri="{FF2B5EF4-FFF2-40B4-BE49-F238E27FC236}">
                <a16:creationId xmlns:a16="http://schemas.microsoft.com/office/drawing/2014/main" id="{87251305-DF60-1B40-9D47-200697168761}"/>
              </a:ext>
            </a:extLst>
          </p:cNvPr>
          <p:cNvSpPr txBox="1">
            <a:spLocks/>
          </p:cNvSpPr>
          <p:nvPr/>
        </p:nvSpPr>
        <p:spPr>
          <a:xfrm>
            <a:off x="689422" y="4386423"/>
            <a:ext cx="3862093" cy="6664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
                <a:srgbClr val="00B050"/>
              </a:buClr>
            </a:pPr>
            <a:r>
              <a:rPr lang="en-ID" sz="1600" b="1" dirty="0">
                <a:solidFill>
                  <a:srgbClr val="0FC477"/>
                </a:solidFill>
                <a:latin typeface="Arial" panose="020B0604020202020204" pitchFamily="34" charset="0"/>
                <a:cs typeface="Arial" panose="020B0604020202020204" pitchFamily="34" charset="0"/>
              </a:rPr>
              <a:t>Delivering</a:t>
            </a:r>
            <a:r>
              <a:rPr lang="en-ID" sz="1600" b="1" dirty="0">
                <a:solidFill>
                  <a:srgbClr val="135A9E"/>
                </a:solidFill>
                <a:latin typeface="Arial" panose="020B0604020202020204" pitchFamily="34" charset="0"/>
                <a:cs typeface="Arial" panose="020B0604020202020204" pitchFamily="34" charset="0"/>
              </a:rPr>
              <a:t> </a:t>
            </a:r>
            <a:r>
              <a:rPr lang="en-ID" sz="1600" dirty="0">
                <a:latin typeface="Arial" panose="020B0604020202020204" pitchFamily="34" charset="0"/>
                <a:cs typeface="Arial" panose="020B0604020202020204" pitchFamily="34" charset="0"/>
              </a:rPr>
              <a:t>the energy you need.</a:t>
            </a:r>
          </a:p>
        </p:txBody>
      </p:sp>
      <p:sp>
        <p:nvSpPr>
          <p:cNvPr id="14" name="Title 5">
            <a:extLst>
              <a:ext uri="{FF2B5EF4-FFF2-40B4-BE49-F238E27FC236}">
                <a16:creationId xmlns:a16="http://schemas.microsoft.com/office/drawing/2014/main" id="{982DB930-A2AC-FC4C-9682-AF2420275E9F}"/>
              </a:ext>
            </a:extLst>
          </p:cNvPr>
          <p:cNvSpPr txBox="1">
            <a:spLocks/>
          </p:cNvSpPr>
          <p:nvPr/>
        </p:nvSpPr>
        <p:spPr>
          <a:xfrm>
            <a:off x="689422" y="5040995"/>
            <a:ext cx="3862093" cy="63554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uClr>
                <a:srgbClr val="00B050"/>
              </a:buClr>
            </a:pPr>
            <a:r>
              <a:rPr lang="en-ID" sz="1600" b="1" dirty="0">
                <a:solidFill>
                  <a:srgbClr val="0FC477"/>
                </a:solidFill>
                <a:latin typeface="Arial" panose="020B0604020202020204" pitchFamily="34" charset="0"/>
                <a:cs typeface="Arial" panose="020B0604020202020204" pitchFamily="34" charset="0"/>
              </a:rPr>
              <a:t>Protecting</a:t>
            </a:r>
            <a:r>
              <a:rPr lang="en-ID" sz="1600" b="1" dirty="0">
                <a:solidFill>
                  <a:srgbClr val="135A9E"/>
                </a:solidFill>
                <a:latin typeface="Arial" panose="020B0604020202020204" pitchFamily="34" charset="0"/>
                <a:cs typeface="Arial" panose="020B0604020202020204" pitchFamily="34" charset="0"/>
              </a:rPr>
              <a:t> </a:t>
            </a:r>
            <a:r>
              <a:rPr lang="en-ID" sz="1600" dirty="0">
                <a:latin typeface="Arial" panose="020B0604020202020204" pitchFamily="34" charset="0"/>
                <a:cs typeface="Arial" panose="020B0604020202020204" pitchFamily="34" charset="0"/>
              </a:rPr>
              <a:t>your budget.</a:t>
            </a:r>
          </a:p>
        </p:txBody>
      </p:sp>
      <p:sp>
        <p:nvSpPr>
          <p:cNvPr id="15" name="Title 5">
            <a:extLst>
              <a:ext uri="{FF2B5EF4-FFF2-40B4-BE49-F238E27FC236}">
                <a16:creationId xmlns:a16="http://schemas.microsoft.com/office/drawing/2014/main" id="{2285AF6E-D645-AB44-A522-9E21711716D9}"/>
              </a:ext>
            </a:extLst>
          </p:cNvPr>
          <p:cNvSpPr txBox="1">
            <a:spLocks/>
          </p:cNvSpPr>
          <p:nvPr/>
        </p:nvSpPr>
        <p:spPr>
          <a:xfrm>
            <a:off x="689422" y="5664659"/>
            <a:ext cx="3862093" cy="5887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uClr>
                <a:srgbClr val="00B050"/>
              </a:buClr>
            </a:pPr>
            <a:r>
              <a:rPr lang="en-ID" sz="1600" b="1" dirty="0">
                <a:solidFill>
                  <a:srgbClr val="0FC477"/>
                </a:solidFill>
                <a:latin typeface="Arial" panose="020B0604020202020204" pitchFamily="34" charset="0"/>
                <a:cs typeface="Arial" panose="020B0604020202020204" pitchFamily="34" charset="0"/>
              </a:rPr>
              <a:t>Reducing</a:t>
            </a:r>
            <a:r>
              <a:rPr lang="en-ID" sz="1600" b="1" dirty="0">
                <a:solidFill>
                  <a:srgbClr val="135A9E"/>
                </a:solidFill>
                <a:latin typeface="Arial" panose="020B0604020202020204" pitchFamily="34" charset="0"/>
                <a:cs typeface="Arial" panose="020B0604020202020204" pitchFamily="34" charset="0"/>
              </a:rPr>
              <a:t> </a:t>
            </a:r>
            <a:r>
              <a:rPr lang="en-ID" sz="1600" dirty="0">
                <a:latin typeface="Arial" panose="020B0604020202020204" pitchFamily="34" charset="0"/>
                <a:cs typeface="Arial" panose="020B0604020202020204" pitchFamily="34" charset="0"/>
              </a:rPr>
              <a:t>your carbon footprint.</a:t>
            </a:r>
          </a:p>
        </p:txBody>
      </p:sp>
      <p:sp>
        <p:nvSpPr>
          <p:cNvPr id="16" name="Rectangle 15">
            <a:extLst>
              <a:ext uri="{FF2B5EF4-FFF2-40B4-BE49-F238E27FC236}">
                <a16:creationId xmlns:a16="http://schemas.microsoft.com/office/drawing/2014/main" id="{6933817E-26F2-B948-8A48-2CE86E8698B1}"/>
              </a:ext>
            </a:extLst>
          </p:cNvPr>
          <p:cNvSpPr/>
          <p:nvPr/>
        </p:nvSpPr>
        <p:spPr>
          <a:xfrm>
            <a:off x="487536" y="3357365"/>
            <a:ext cx="4148073" cy="801635"/>
          </a:xfrm>
          <a:prstGeom prst="rect">
            <a:avLst/>
          </a:prstGeom>
          <a:solidFill>
            <a:srgbClr val="0F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A7A01EA-BEB3-FC46-BD1B-82D3EAB28613}"/>
              </a:ext>
            </a:extLst>
          </p:cNvPr>
          <p:cNvSpPr txBox="1"/>
          <p:nvPr/>
        </p:nvSpPr>
        <p:spPr>
          <a:xfrm>
            <a:off x="689422" y="3474835"/>
            <a:ext cx="3862093" cy="584775"/>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World Kinect Energy Services Focuses On:</a:t>
            </a:r>
          </a:p>
        </p:txBody>
      </p:sp>
      <p:sp>
        <p:nvSpPr>
          <p:cNvPr id="19" name="Oval 18">
            <a:extLst>
              <a:ext uri="{FF2B5EF4-FFF2-40B4-BE49-F238E27FC236}">
                <a16:creationId xmlns:a16="http://schemas.microsoft.com/office/drawing/2014/main" id="{C21A236D-797F-DD47-AED6-EB8AF6D2DD08}"/>
              </a:ext>
            </a:extLst>
          </p:cNvPr>
          <p:cNvSpPr/>
          <p:nvPr/>
        </p:nvSpPr>
        <p:spPr>
          <a:xfrm>
            <a:off x="6581937" y="1092267"/>
            <a:ext cx="4378506" cy="4493833"/>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002F35A-C9F5-0A4F-987C-9F595E77A374}"/>
              </a:ext>
            </a:extLst>
          </p:cNvPr>
          <p:cNvSpPr/>
          <p:nvPr/>
        </p:nvSpPr>
        <p:spPr>
          <a:xfrm>
            <a:off x="5902299" y="1783924"/>
            <a:ext cx="1507524" cy="1507524"/>
          </a:xfrm>
          <a:prstGeom prst="ellipse">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737A7A6-7104-8946-9DD0-F170B6460681}"/>
              </a:ext>
            </a:extLst>
          </p:cNvPr>
          <p:cNvSpPr txBox="1"/>
          <p:nvPr/>
        </p:nvSpPr>
        <p:spPr>
          <a:xfrm>
            <a:off x="5388016" y="2401825"/>
            <a:ext cx="2572655" cy="707886"/>
          </a:xfrm>
          <a:prstGeom prst="rect">
            <a:avLst/>
          </a:prstGeom>
          <a:noFill/>
        </p:spPr>
        <p:txBody>
          <a:bodyPr wrap="square" rtlCol="0">
            <a:spAutoFit/>
          </a:bodyPr>
          <a:lstStyle/>
          <a:p>
            <a:pPr algn="ctr"/>
            <a:r>
              <a:rPr lang="en-US" sz="2400" b="1" dirty="0">
                <a:solidFill>
                  <a:srgbClr val="00529B"/>
                </a:solidFill>
                <a:latin typeface="Arial" panose="020B0604020202020204" pitchFamily="34" charset="0"/>
                <a:cs typeface="Arial" panose="020B0604020202020204" pitchFamily="34" charset="0"/>
              </a:rPr>
              <a:t>77,000+</a:t>
            </a:r>
            <a:r>
              <a:rPr lang="en-US" sz="3200" b="1" dirty="0">
                <a:solidFill>
                  <a:srgbClr val="00529B"/>
                </a:solidFill>
                <a:latin typeface="Arial" panose="020B0604020202020204" pitchFamily="34" charset="0"/>
                <a:cs typeface="Arial" panose="020B0604020202020204" pitchFamily="34" charset="0"/>
              </a:rPr>
              <a:t> </a:t>
            </a:r>
          </a:p>
          <a:p>
            <a:pPr algn="ctr"/>
            <a:r>
              <a:rPr lang="en-US" sz="800" spc="300" dirty="0">
                <a:solidFill>
                  <a:srgbClr val="00529B"/>
                </a:solidFill>
                <a:latin typeface="Arial" panose="020B0604020202020204" pitchFamily="34" charset="0"/>
                <a:cs typeface="Arial" panose="020B0604020202020204" pitchFamily="34" charset="0"/>
              </a:rPr>
              <a:t>CUSTOMERS</a:t>
            </a:r>
          </a:p>
        </p:txBody>
      </p:sp>
      <p:pic>
        <p:nvPicPr>
          <p:cNvPr id="26" name="Picture 25">
            <a:extLst>
              <a:ext uri="{FF2B5EF4-FFF2-40B4-BE49-F238E27FC236}">
                <a16:creationId xmlns:a16="http://schemas.microsoft.com/office/drawing/2014/main" id="{A888DA47-0666-2947-9DD3-AFFE509BD3A1}"/>
              </a:ext>
            </a:extLst>
          </p:cNvPr>
          <p:cNvPicPr>
            <a:picLocks noChangeAspect="1"/>
          </p:cNvPicPr>
          <p:nvPr/>
        </p:nvPicPr>
        <p:blipFill rotWithShape="1">
          <a:blip r:embed="rId2" cstate="email">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p:blipFill>
        <p:spPr>
          <a:xfrm>
            <a:off x="6177908" y="1907589"/>
            <a:ext cx="896186" cy="693616"/>
          </a:xfrm>
          <a:prstGeom prst="rect">
            <a:avLst/>
          </a:prstGeom>
          <a:noFill/>
        </p:spPr>
      </p:pic>
      <p:sp>
        <p:nvSpPr>
          <p:cNvPr id="31" name="Oval 30">
            <a:extLst>
              <a:ext uri="{FF2B5EF4-FFF2-40B4-BE49-F238E27FC236}">
                <a16:creationId xmlns:a16="http://schemas.microsoft.com/office/drawing/2014/main" id="{72F61B5C-91FC-DF4D-9348-CB977B35E3B5}"/>
              </a:ext>
            </a:extLst>
          </p:cNvPr>
          <p:cNvSpPr/>
          <p:nvPr/>
        </p:nvSpPr>
        <p:spPr>
          <a:xfrm>
            <a:off x="5714899" y="3474835"/>
            <a:ext cx="1734076" cy="1734076"/>
          </a:xfrm>
          <a:prstGeom prst="ellipse">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AEBE5E9-86E6-5B4C-8EB4-B18941F17BC7}"/>
              </a:ext>
            </a:extLst>
          </p:cNvPr>
          <p:cNvSpPr txBox="1"/>
          <p:nvPr/>
        </p:nvSpPr>
        <p:spPr>
          <a:xfrm>
            <a:off x="5372920" y="4090227"/>
            <a:ext cx="2572655" cy="830997"/>
          </a:xfrm>
          <a:prstGeom prst="rect">
            <a:avLst/>
          </a:prstGeom>
          <a:noFill/>
        </p:spPr>
        <p:txBody>
          <a:bodyPr wrap="square" rtlCol="0">
            <a:spAutoFit/>
          </a:bodyPr>
          <a:lstStyle/>
          <a:p>
            <a:pPr algn="ctr"/>
            <a:r>
              <a:rPr lang="en-US" sz="2400" b="1" dirty="0">
                <a:solidFill>
                  <a:srgbClr val="00529B"/>
                </a:solidFill>
                <a:latin typeface="Arial" panose="020B0604020202020204" pitchFamily="34" charset="0"/>
                <a:cs typeface="Arial" panose="020B0604020202020204" pitchFamily="34" charset="0"/>
              </a:rPr>
              <a:t>200TWh</a:t>
            </a:r>
            <a:r>
              <a:rPr lang="en-US" sz="3200" b="1" dirty="0">
                <a:solidFill>
                  <a:srgbClr val="00529B"/>
                </a:solidFill>
                <a:latin typeface="Arial" panose="020B0604020202020204" pitchFamily="34" charset="0"/>
                <a:cs typeface="Arial" panose="020B0604020202020204" pitchFamily="34" charset="0"/>
              </a:rPr>
              <a:t> </a:t>
            </a:r>
          </a:p>
          <a:p>
            <a:pPr algn="ctr"/>
            <a:r>
              <a:rPr lang="en-US" sz="800" spc="300" dirty="0">
                <a:solidFill>
                  <a:srgbClr val="00529B"/>
                </a:solidFill>
                <a:latin typeface="Arial" panose="020B0604020202020204" pitchFamily="34" charset="0"/>
                <a:cs typeface="Arial" panose="020B0604020202020204" pitchFamily="34" charset="0"/>
              </a:rPr>
              <a:t>ENERGY</a:t>
            </a:r>
          </a:p>
          <a:p>
            <a:pPr algn="ctr"/>
            <a:r>
              <a:rPr lang="en-US" sz="800" spc="300" dirty="0">
                <a:solidFill>
                  <a:srgbClr val="00529B"/>
                </a:solidFill>
                <a:latin typeface="Arial" panose="020B0604020202020204" pitchFamily="34" charset="0"/>
                <a:cs typeface="Arial" panose="020B0604020202020204" pitchFamily="34" charset="0"/>
              </a:rPr>
              <a:t>PORTFOLIO</a:t>
            </a:r>
          </a:p>
        </p:txBody>
      </p:sp>
      <p:sp>
        <p:nvSpPr>
          <p:cNvPr id="37" name="Oval 36">
            <a:extLst>
              <a:ext uri="{FF2B5EF4-FFF2-40B4-BE49-F238E27FC236}">
                <a16:creationId xmlns:a16="http://schemas.microsoft.com/office/drawing/2014/main" id="{8296EBFF-8C9A-0548-B023-6CE6C53688BC}"/>
              </a:ext>
            </a:extLst>
          </p:cNvPr>
          <p:cNvSpPr/>
          <p:nvPr/>
        </p:nvSpPr>
        <p:spPr>
          <a:xfrm>
            <a:off x="8167814" y="4719050"/>
            <a:ext cx="1425337" cy="1567494"/>
          </a:xfrm>
          <a:prstGeom prst="ellipse">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FC7A3D4-93F6-1F40-A01F-D42B83A2E4D4}"/>
              </a:ext>
            </a:extLst>
          </p:cNvPr>
          <p:cNvSpPr/>
          <p:nvPr/>
        </p:nvSpPr>
        <p:spPr>
          <a:xfrm>
            <a:off x="10220162" y="1775078"/>
            <a:ext cx="1507524" cy="1507524"/>
          </a:xfrm>
          <a:prstGeom prst="ellipse">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73896B5-EF9E-CF4A-B2EA-1018281D4E14}"/>
              </a:ext>
            </a:extLst>
          </p:cNvPr>
          <p:cNvSpPr txBox="1"/>
          <p:nvPr/>
        </p:nvSpPr>
        <p:spPr>
          <a:xfrm>
            <a:off x="9668773" y="2392793"/>
            <a:ext cx="2572655" cy="707886"/>
          </a:xfrm>
          <a:prstGeom prst="rect">
            <a:avLst/>
          </a:prstGeom>
          <a:noFill/>
        </p:spPr>
        <p:txBody>
          <a:bodyPr wrap="square" rtlCol="0">
            <a:spAutoFit/>
          </a:bodyPr>
          <a:lstStyle/>
          <a:p>
            <a:pPr algn="ctr"/>
            <a:r>
              <a:rPr lang="en-US" sz="2400" b="1" dirty="0">
                <a:solidFill>
                  <a:srgbClr val="00529B"/>
                </a:solidFill>
                <a:latin typeface="Arial" panose="020B0604020202020204" pitchFamily="34" charset="0"/>
                <a:cs typeface="Arial" panose="020B0604020202020204" pitchFamily="34" charset="0"/>
              </a:rPr>
              <a:t>$36.8B</a:t>
            </a:r>
            <a:r>
              <a:rPr lang="en-US" sz="3200" b="1" dirty="0">
                <a:solidFill>
                  <a:srgbClr val="00529B"/>
                </a:solidFill>
                <a:latin typeface="Arial" panose="020B0604020202020204" pitchFamily="34" charset="0"/>
                <a:cs typeface="Arial" panose="020B0604020202020204" pitchFamily="34" charset="0"/>
              </a:rPr>
              <a:t> </a:t>
            </a:r>
          </a:p>
          <a:p>
            <a:pPr algn="ctr"/>
            <a:r>
              <a:rPr lang="en-US" sz="800" spc="300" dirty="0">
                <a:solidFill>
                  <a:srgbClr val="00529B"/>
                </a:solidFill>
                <a:latin typeface="Arial" panose="020B0604020202020204" pitchFamily="34" charset="0"/>
                <a:cs typeface="Arial" panose="020B0604020202020204" pitchFamily="34" charset="0"/>
              </a:rPr>
              <a:t>2019 REVENUE</a:t>
            </a:r>
          </a:p>
        </p:txBody>
      </p:sp>
      <p:sp>
        <p:nvSpPr>
          <p:cNvPr id="44" name="Oval 43">
            <a:extLst>
              <a:ext uri="{FF2B5EF4-FFF2-40B4-BE49-F238E27FC236}">
                <a16:creationId xmlns:a16="http://schemas.microsoft.com/office/drawing/2014/main" id="{EEE13DE8-EE28-A840-9629-5CD99C7BCDA1}"/>
              </a:ext>
            </a:extLst>
          </p:cNvPr>
          <p:cNvSpPr/>
          <p:nvPr/>
        </p:nvSpPr>
        <p:spPr>
          <a:xfrm>
            <a:off x="9804982" y="3437765"/>
            <a:ext cx="1734076" cy="1734076"/>
          </a:xfrm>
          <a:prstGeom prst="ellipse">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741971DF-AAAC-E045-B8EE-02E87070E4CC}"/>
              </a:ext>
            </a:extLst>
          </p:cNvPr>
          <p:cNvSpPr txBox="1"/>
          <p:nvPr/>
        </p:nvSpPr>
        <p:spPr>
          <a:xfrm>
            <a:off x="9594237" y="4090227"/>
            <a:ext cx="2572655" cy="830997"/>
          </a:xfrm>
          <a:prstGeom prst="rect">
            <a:avLst/>
          </a:prstGeom>
          <a:noFill/>
        </p:spPr>
        <p:txBody>
          <a:bodyPr wrap="square" rtlCol="0">
            <a:spAutoFit/>
          </a:bodyPr>
          <a:lstStyle/>
          <a:p>
            <a:pPr algn="ctr"/>
            <a:r>
              <a:rPr lang="en-US" sz="2400" b="1" dirty="0">
                <a:solidFill>
                  <a:srgbClr val="00529B"/>
                </a:solidFill>
                <a:latin typeface="Arial" panose="020B0604020202020204" pitchFamily="34" charset="0"/>
                <a:cs typeface="Arial" panose="020B0604020202020204" pitchFamily="34" charset="0"/>
              </a:rPr>
              <a:t>5,000+</a:t>
            </a:r>
            <a:r>
              <a:rPr lang="en-US" sz="3200" b="1" dirty="0">
                <a:solidFill>
                  <a:srgbClr val="00529B"/>
                </a:solidFill>
                <a:latin typeface="Arial" panose="020B0604020202020204" pitchFamily="34" charset="0"/>
                <a:cs typeface="Arial" panose="020B0604020202020204" pitchFamily="34" charset="0"/>
              </a:rPr>
              <a:t> </a:t>
            </a:r>
          </a:p>
          <a:p>
            <a:pPr algn="ctr"/>
            <a:r>
              <a:rPr lang="en-US" sz="800" spc="300" dirty="0">
                <a:solidFill>
                  <a:srgbClr val="00529B"/>
                </a:solidFill>
                <a:latin typeface="Arial" panose="020B0604020202020204" pitchFamily="34" charset="0"/>
                <a:cs typeface="Arial" panose="020B0604020202020204" pitchFamily="34" charset="0"/>
              </a:rPr>
              <a:t>DEDICATED ENERGY PROFESSIONALS</a:t>
            </a:r>
          </a:p>
        </p:txBody>
      </p:sp>
      <p:pic>
        <p:nvPicPr>
          <p:cNvPr id="48" name="Picture 47">
            <a:extLst>
              <a:ext uri="{FF2B5EF4-FFF2-40B4-BE49-F238E27FC236}">
                <a16:creationId xmlns:a16="http://schemas.microsoft.com/office/drawing/2014/main" id="{55A8024A-CC22-0B45-A9CC-E62F179A159E}"/>
              </a:ext>
            </a:extLst>
          </p:cNvPr>
          <p:cNvPicPr>
            <a:picLocks noChangeAspect="1"/>
          </p:cNvPicPr>
          <p:nvPr/>
        </p:nvPicPr>
        <p:blipFill rotWithShape="1">
          <a:blip r:embed="rId4" cstate="email">
            <a:alphaModFix amt="90000"/>
            <a:extLst>
              <a:ext uri="{BEBA8EAE-BF5A-486C-A8C5-ECC9F3942E4B}">
                <a14:imgProps xmlns:a14="http://schemas.microsoft.com/office/drawing/2010/main">
                  <a14:imgLayer r:embed="rId5">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p:blipFill>
        <p:spPr>
          <a:xfrm>
            <a:off x="10455460" y="3558553"/>
            <a:ext cx="896186" cy="693616"/>
          </a:xfrm>
          <a:prstGeom prst="rect">
            <a:avLst/>
          </a:prstGeom>
        </p:spPr>
      </p:pic>
      <p:sp>
        <p:nvSpPr>
          <p:cNvPr id="50" name="Oval 49">
            <a:extLst>
              <a:ext uri="{FF2B5EF4-FFF2-40B4-BE49-F238E27FC236}">
                <a16:creationId xmlns:a16="http://schemas.microsoft.com/office/drawing/2014/main" id="{94A02B2C-34C2-5F42-AA2E-48FA93F8F4F4}"/>
              </a:ext>
            </a:extLst>
          </p:cNvPr>
          <p:cNvSpPr/>
          <p:nvPr/>
        </p:nvSpPr>
        <p:spPr>
          <a:xfrm>
            <a:off x="8143329" y="155720"/>
            <a:ext cx="1433203" cy="1734076"/>
          </a:xfrm>
          <a:prstGeom prst="ellipse">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52EE7FD-BBE4-CB47-8FEB-E19CD0E6BE72}"/>
              </a:ext>
            </a:extLst>
          </p:cNvPr>
          <p:cNvSpPr txBox="1"/>
          <p:nvPr/>
        </p:nvSpPr>
        <p:spPr>
          <a:xfrm>
            <a:off x="7552366" y="984871"/>
            <a:ext cx="2572655" cy="830997"/>
          </a:xfrm>
          <a:prstGeom prst="rect">
            <a:avLst/>
          </a:prstGeom>
          <a:noFill/>
        </p:spPr>
        <p:txBody>
          <a:bodyPr wrap="square" rtlCol="0">
            <a:spAutoFit/>
          </a:bodyPr>
          <a:lstStyle/>
          <a:p>
            <a:pPr algn="ctr"/>
            <a:r>
              <a:rPr lang="en-US" sz="2400" b="1" dirty="0">
                <a:solidFill>
                  <a:srgbClr val="00529B"/>
                </a:solidFill>
                <a:latin typeface="Arial" panose="020B0604020202020204" pitchFamily="34" charset="0"/>
                <a:cs typeface="Arial" panose="020B0604020202020204" pitchFamily="34" charset="0"/>
              </a:rPr>
              <a:t>200+</a:t>
            </a:r>
            <a:r>
              <a:rPr lang="en-US" sz="3200" b="1" dirty="0">
                <a:solidFill>
                  <a:srgbClr val="00529B"/>
                </a:solidFill>
                <a:latin typeface="Arial" panose="020B0604020202020204" pitchFamily="34" charset="0"/>
                <a:cs typeface="Arial" panose="020B0604020202020204" pitchFamily="34" charset="0"/>
              </a:rPr>
              <a:t> </a:t>
            </a:r>
          </a:p>
          <a:p>
            <a:pPr algn="ctr"/>
            <a:r>
              <a:rPr lang="en-US" sz="800" spc="300" dirty="0">
                <a:solidFill>
                  <a:srgbClr val="00529B"/>
                </a:solidFill>
                <a:latin typeface="Arial" panose="020B0604020202020204" pitchFamily="34" charset="0"/>
                <a:cs typeface="Arial" panose="020B0604020202020204" pitchFamily="34" charset="0"/>
              </a:rPr>
              <a:t>COUNTRIES &amp; TERRITORIES OPERATIONAL</a:t>
            </a:r>
          </a:p>
        </p:txBody>
      </p:sp>
      <p:pic>
        <p:nvPicPr>
          <p:cNvPr id="57" name="Picture 56">
            <a:extLst>
              <a:ext uri="{FF2B5EF4-FFF2-40B4-BE49-F238E27FC236}">
                <a16:creationId xmlns:a16="http://schemas.microsoft.com/office/drawing/2014/main" id="{1345576A-0DC5-7D47-AF2F-095281ED9BB7}"/>
              </a:ext>
            </a:extLst>
          </p:cNvPr>
          <p:cNvPicPr>
            <a:picLocks noChangeAspect="1"/>
          </p:cNvPicPr>
          <p:nvPr/>
        </p:nvPicPr>
        <p:blipFill>
          <a:blip r:embed="rId6"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464476" y="4853317"/>
            <a:ext cx="711187" cy="711187"/>
          </a:xfrm>
          <a:prstGeom prst="rect">
            <a:avLst/>
          </a:prstGeom>
          <a:solidFill>
            <a:schemeClr val="bg1"/>
          </a:solidFill>
        </p:spPr>
      </p:pic>
      <p:sp>
        <p:nvSpPr>
          <p:cNvPr id="59" name="TextBox 58">
            <a:extLst>
              <a:ext uri="{FF2B5EF4-FFF2-40B4-BE49-F238E27FC236}">
                <a16:creationId xmlns:a16="http://schemas.microsoft.com/office/drawing/2014/main" id="{460E98D7-81B1-3A41-899E-623750113266}"/>
              </a:ext>
            </a:extLst>
          </p:cNvPr>
          <p:cNvSpPr txBox="1"/>
          <p:nvPr/>
        </p:nvSpPr>
        <p:spPr>
          <a:xfrm>
            <a:off x="7608652" y="5341612"/>
            <a:ext cx="2572655" cy="707886"/>
          </a:xfrm>
          <a:prstGeom prst="rect">
            <a:avLst/>
          </a:prstGeom>
          <a:noFill/>
        </p:spPr>
        <p:txBody>
          <a:bodyPr wrap="square" rtlCol="0">
            <a:spAutoFit/>
          </a:bodyPr>
          <a:lstStyle/>
          <a:p>
            <a:pPr algn="ctr"/>
            <a:r>
              <a:rPr lang="en-US" sz="2400" b="1" dirty="0">
                <a:solidFill>
                  <a:srgbClr val="00529B"/>
                </a:solidFill>
                <a:latin typeface="Arial" panose="020B0604020202020204" pitchFamily="34" charset="0"/>
                <a:cs typeface="Arial" panose="020B0604020202020204" pitchFamily="34" charset="0"/>
              </a:rPr>
              <a:t>50+</a:t>
            </a:r>
            <a:r>
              <a:rPr lang="en-US" sz="3200" b="1" dirty="0">
                <a:solidFill>
                  <a:srgbClr val="00529B"/>
                </a:solidFill>
                <a:latin typeface="Arial" panose="020B0604020202020204" pitchFamily="34" charset="0"/>
                <a:cs typeface="Arial" panose="020B0604020202020204" pitchFamily="34" charset="0"/>
              </a:rPr>
              <a:t> </a:t>
            </a:r>
          </a:p>
          <a:p>
            <a:pPr algn="ctr"/>
            <a:r>
              <a:rPr lang="en-US" sz="800" spc="300" dirty="0">
                <a:solidFill>
                  <a:srgbClr val="00529B"/>
                </a:solidFill>
                <a:latin typeface="Arial" panose="020B0604020202020204" pitchFamily="34" charset="0"/>
                <a:cs typeface="Arial" panose="020B0604020202020204" pitchFamily="34" charset="0"/>
              </a:rPr>
              <a:t>ENERGY PRODUCTS</a:t>
            </a:r>
          </a:p>
        </p:txBody>
      </p:sp>
      <p:pic>
        <p:nvPicPr>
          <p:cNvPr id="60" name="Picture 59">
            <a:extLst>
              <a:ext uri="{FF2B5EF4-FFF2-40B4-BE49-F238E27FC236}">
                <a16:creationId xmlns:a16="http://schemas.microsoft.com/office/drawing/2014/main" id="{57B99F33-95DC-6D4D-8821-A30C2C51867C}"/>
              </a:ext>
            </a:extLst>
          </p:cNvPr>
          <p:cNvPicPr>
            <a:picLocks noChangeAspect="1"/>
          </p:cNvPicPr>
          <p:nvPr/>
        </p:nvPicPr>
        <p:blipFill rotWithShape="1">
          <a:blip r:embed="rId7"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8509626" y="553017"/>
            <a:ext cx="557741" cy="526165"/>
          </a:xfrm>
          <a:prstGeom prst="rect">
            <a:avLst/>
          </a:prstGeom>
          <a:solidFill>
            <a:schemeClr val="bg1"/>
          </a:solidFill>
        </p:spPr>
      </p:pic>
      <p:cxnSp>
        <p:nvCxnSpPr>
          <p:cNvPr id="63" name="Straight Connector 62">
            <a:extLst>
              <a:ext uri="{FF2B5EF4-FFF2-40B4-BE49-F238E27FC236}">
                <a16:creationId xmlns:a16="http://schemas.microsoft.com/office/drawing/2014/main" id="{C3289214-C149-5046-B461-38DF787393F5}"/>
              </a:ext>
            </a:extLst>
          </p:cNvPr>
          <p:cNvCxnSpPr/>
          <p:nvPr/>
        </p:nvCxnSpPr>
        <p:spPr>
          <a:xfrm>
            <a:off x="774700" y="5040995"/>
            <a:ext cx="31369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905976C-7471-4C4D-81C9-4300FBD4263C}"/>
              </a:ext>
            </a:extLst>
          </p:cNvPr>
          <p:cNvCxnSpPr/>
          <p:nvPr/>
        </p:nvCxnSpPr>
        <p:spPr>
          <a:xfrm>
            <a:off x="774700" y="5650595"/>
            <a:ext cx="31369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Slide Number Placeholder 1">
            <a:extLst>
              <a:ext uri="{FF2B5EF4-FFF2-40B4-BE49-F238E27FC236}">
                <a16:creationId xmlns:a16="http://schemas.microsoft.com/office/drawing/2014/main" id="{10EEE765-02DD-4B48-A548-1C1987E0CD82}"/>
              </a:ext>
            </a:extLst>
          </p:cNvPr>
          <p:cNvSpPr>
            <a:spLocks noGrp="1"/>
          </p:cNvSpPr>
          <p:nvPr>
            <p:ph type="sldNum" sz="quarter" idx="12"/>
          </p:nvPr>
        </p:nvSpPr>
        <p:spPr>
          <a:xfrm>
            <a:off x="9273737" y="6450227"/>
            <a:ext cx="2743200" cy="365125"/>
          </a:xfrm>
        </p:spPr>
        <p:txBody>
          <a:bodyPr/>
          <a:lstStyle/>
          <a:p>
            <a:fld id="{16E53792-B13B-F74D-B122-4594A56306D1}" type="slidenum">
              <a:rPr lang="en-US" sz="900" smtClean="0">
                <a:latin typeface="Arial" panose="020B0604020202020204" pitchFamily="34" charset="0"/>
                <a:cs typeface="Arial" panose="020B0604020202020204" pitchFamily="34" charset="0"/>
              </a:rPr>
              <a:t>2</a:t>
            </a:fld>
            <a:endParaRPr lang="en-US" sz="9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D81A503-53F5-C144-A30F-00BF3FADF89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68484" y="1977434"/>
            <a:ext cx="2780108" cy="2780108"/>
          </a:xfrm>
          <a:prstGeom prst="rect">
            <a:avLst/>
          </a:prstGeom>
        </p:spPr>
      </p:pic>
      <p:pic>
        <p:nvPicPr>
          <p:cNvPr id="36" name="Picture 35">
            <a:extLst>
              <a:ext uri="{FF2B5EF4-FFF2-40B4-BE49-F238E27FC236}">
                <a16:creationId xmlns:a16="http://schemas.microsoft.com/office/drawing/2014/main" id="{C57B779E-CB3B-3B4B-B194-9EDDBA22F649}"/>
              </a:ext>
            </a:extLst>
          </p:cNvPr>
          <p:cNvPicPr>
            <a:picLocks noChangeAspect="1"/>
          </p:cNvPicPr>
          <p:nvPr/>
        </p:nvPicPr>
        <p:blipFill>
          <a:blip r:embed="rId9" cstate="screen">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6327039" y="3602696"/>
            <a:ext cx="574334" cy="574334"/>
          </a:xfrm>
          <a:prstGeom prst="rect">
            <a:avLst/>
          </a:prstGeom>
          <a:solidFill>
            <a:schemeClr val="bg1"/>
          </a:solidFill>
        </p:spPr>
      </p:pic>
      <p:pic>
        <p:nvPicPr>
          <p:cNvPr id="40" name="Picture 39">
            <a:extLst>
              <a:ext uri="{FF2B5EF4-FFF2-40B4-BE49-F238E27FC236}">
                <a16:creationId xmlns:a16="http://schemas.microsoft.com/office/drawing/2014/main" id="{5E04E9C4-6FEB-0142-A27B-E06B682939C5}"/>
              </a:ext>
            </a:extLst>
          </p:cNvPr>
          <p:cNvPicPr>
            <a:picLocks noChangeAspect="1"/>
          </p:cNvPicPr>
          <p:nvPr/>
        </p:nvPicPr>
        <p:blipFill>
          <a:blip r:embed="rId11" cstate="screen">
            <a:duotone>
              <a:prstClr val="black"/>
              <a:schemeClr val="accent6">
                <a:tint val="45000"/>
                <a:satMod val="400000"/>
              </a:schemeClr>
            </a:duotone>
            <a:extLst>
              <a:ext uri="{BEBA8EAE-BF5A-486C-A8C5-ECC9F3942E4B}">
                <a14:imgProps xmlns:a14="http://schemas.microsoft.com/office/drawing/2010/main">
                  <a14:imgLayer r:embed="rId12">
                    <a14:imgEffect>
                      <a14:colorTemperature colorTemp="11500"/>
                    </a14:imgEffect>
                    <a14:imgEffect>
                      <a14:saturation sat="0"/>
                    </a14:imgEffect>
                  </a14:imgLayer>
                </a14:imgProps>
              </a:ext>
              <a:ext uri="{28A0092B-C50C-407E-A947-70E740481C1C}">
                <a14:useLocalDpi xmlns:a14="http://schemas.microsoft.com/office/drawing/2010/main"/>
              </a:ext>
            </a:extLst>
          </a:blip>
          <a:stretch>
            <a:fillRect/>
          </a:stretch>
        </p:blipFill>
        <p:spPr>
          <a:xfrm>
            <a:off x="10623433" y="1919540"/>
            <a:ext cx="626317" cy="626317"/>
          </a:xfrm>
          <a:prstGeom prst="rect">
            <a:avLst/>
          </a:prstGeom>
          <a:solidFill>
            <a:schemeClr val="bg1"/>
          </a:solidFill>
        </p:spPr>
      </p:pic>
    </p:spTree>
    <p:extLst>
      <p:ext uri="{BB962C8B-B14F-4D97-AF65-F5344CB8AC3E}">
        <p14:creationId xmlns:p14="http://schemas.microsoft.com/office/powerpoint/2010/main" val="3969683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251887"/>
            <a:ext cx="12192000" cy="455493"/>
          </a:xfrm>
          <a:prstGeom prst="rect">
            <a:avLst/>
          </a:prstGeom>
        </p:spPr>
        <p:txBody>
          <a:bodyPr vert="horz" wrap="square" lIns="0" tIns="12049" rIns="0" bIns="0" rtlCol="0">
            <a:spAutoFit/>
          </a:bodyPr>
          <a:lstStyle/>
          <a:p>
            <a:pPr marL="18297" algn="ctr">
              <a:spcBef>
                <a:spcPts val="95"/>
              </a:spcBef>
            </a:pPr>
            <a:r>
              <a:rPr spc="39" dirty="0">
                <a:solidFill>
                  <a:srgbClr val="0FC477"/>
                </a:solidFill>
              </a:rPr>
              <a:t>We </a:t>
            </a:r>
            <a:r>
              <a:rPr spc="11" dirty="0">
                <a:solidFill>
                  <a:srgbClr val="0FC477"/>
                </a:solidFill>
              </a:rPr>
              <a:t>help </a:t>
            </a:r>
            <a:r>
              <a:rPr spc="14" dirty="0">
                <a:solidFill>
                  <a:srgbClr val="0FC477"/>
                </a:solidFill>
              </a:rPr>
              <a:t>our </a:t>
            </a:r>
            <a:r>
              <a:rPr spc="-11" dirty="0">
                <a:solidFill>
                  <a:srgbClr val="0FC477"/>
                </a:solidFill>
              </a:rPr>
              <a:t>customers </a:t>
            </a:r>
            <a:r>
              <a:rPr lang="en-US" spc="-28" dirty="0"/>
              <a:t>reduce their</a:t>
            </a:r>
            <a:r>
              <a:rPr spc="42" dirty="0"/>
              <a:t> </a:t>
            </a:r>
            <a:r>
              <a:rPr spc="-14" dirty="0"/>
              <a:t>carbon </a:t>
            </a:r>
            <a:r>
              <a:rPr lang="en-US" spc="35" dirty="0"/>
              <a:t>footprint</a:t>
            </a:r>
            <a:r>
              <a:rPr spc="-25" dirty="0"/>
              <a:t>.</a:t>
            </a:r>
          </a:p>
        </p:txBody>
      </p:sp>
      <p:sp>
        <p:nvSpPr>
          <p:cNvPr id="9" name="object 9"/>
          <p:cNvSpPr txBox="1"/>
          <p:nvPr/>
        </p:nvSpPr>
        <p:spPr>
          <a:xfrm>
            <a:off x="8282566" y="2871232"/>
            <a:ext cx="1501240" cy="485678"/>
          </a:xfrm>
          <a:prstGeom prst="rect">
            <a:avLst/>
          </a:prstGeom>
        </p:spPr>
        <p:txBody>
          <a:bodyPr vert="horz" wrap="square" lIns="0" tIns="8033" rIns="0" bIns="0" rtlCol="0">
            <a:spAutoFit/>
          </a:bodyPr>
          <a:lstStyle/>
          <a:p>
            <a:pPr marL="8926" marR="0" lvl="0" indent="0" algn="l" defTabSz="642640" rtl="0" eaLnBrk="1" fontAlgn="auto" latinLnBrk="0" hangingPunct="1">
              <a:lnSpc>
                <a:spcPts val="1374"/>
              </a:lnSpc>
              <a:spcBef>
                <a:spcPts val="63"/>
              </a:spcBef>
              <a:spcAft>
                <a:spcPts val="0"/>
              </a:spcAft>
              <a:buClrTx/>
              <a:buSzTx/>
              <a:buFontTx/>
              <a:buNone/>
              <a:tabLst/>
              <a:defRPr/>
            </a:pPr>
            <a:r>
              <a:rPr kumimoji="0" sz="1160" b="1" i="0" u="none" strike="noStrike" kern="1200" cap="none" spc="-25" normalizeH="0" baseline="0" noProof="0" dirty="0">
                <a:ln>
                  <a:noFill/>
                </a:ln>
                <a:solidFill>
                  <a:srgbClr val="0FC477"/>
                </a:solidFill>
                <a:effectLst/>
                <a:uLnTx/>
                <a:uFillTx/>
                <a:latin typeface="Arial"/>
                <a:ea typeface="+mn-ea"/>
                <a:cs typeface="Arial"/>
              </a:rPr>
              <a:t>1.9</a:t>
            </a:r>
            <a:r>
              <a:rPr kumimoji="0" sz="1160" b="1" i="0" u="none" strike="noStrike" kern="1200" cap="none" spc="-179" normalizeH="0" baseline="0" noProof="0" dirty="0">
                <a:ln>
                  <a:noFill/>
                </a:ln>
                <a:solidFill>
                  <a:srgbClr val="0FC477"/>
                </a:solidFill>
                <a:effectLst/>
                <a:uLnTx/>
                <a:uFillTx/>
                <a:latin typeface="Arial"/>
                <a:ea typeface="+mn-ea"/>
                <a:cs typeface="Arial"/>
              </a:rPr>
              <a:t> </a:t>
            </a:r>
            <a:r>
              <a:rPr kumimoji="0" sz="1160" b="1" i="0" u="none" strike="noStrike" kern="1200" cap="none" spc="7" normalizeH="0" baseline="0" noProof="0" dirty="0">
                <a:ln>
                  <a:noFill/>
                </a:ln>
                <a:solidFill>
                  <a:srgbClr val="0FC477"/>
                </a:solidFill>
                <a:effectLst/>
                <a:uLnTx/>
                <a:uFillTx/>
                <a:latin typeface="Arial"/>
                <a:ea typeface="+mn-ea"/>
                <a:cs typeface="Arial"/>
              </a:rPr>
              <a:t>TWh</a:t>
            </a:r>
            <a:endParaRPr kumimoji="0" sz="1160" b="0" i="0" u="none" strike="noStrike" kern="1200" cap="none" spc="0" normalizeH="0" baseline="0" noProof="0" dirty="0">
              <a:ln>
                <a:noFill/>
              </a:ln>
              <a:solidFill>
                <a:prstClr val="black"/>
              </a:solidFill>
              <a:effectLst/>
              <a:uLnTx/>
              <a:uFillTx/>
              <a:latin typeface="Arial"/>
              <a:ea typeface="+mn-ea"/>
              <a:cs typeface="Arial"/>
            </a:endParaRPr>
          </a:p>
          <a:p>
            <a:pPr marL="8926" marR="3570" lvl="0" indent="0" algn="l" defTabSz="642640" rtl="0" eaLnBrk="1" fontAlgn="auto" latinLnBrk="0" hangingPunct="1">
              <a:lnSpc>
                <a:spcPts val="1181"/>
              </a:lnSpc>
              <a:spcBef>
                <a:spcPts val="21"/>
              </a:spcBef>
              <a:spcAft>
                <a:spcPts val="0"/>
              </a:spcAft>
              <a:buClrTx/>
              <a:buSzTx/>
              <a:buFontTx/>
              <a:buNone/>
              <a:tabLst/>
              <a:defRPr/>
            </a:pPr>
            <a:r>
              <a:rPr kumimoji="0" sz="984" b="0" i="0" u="none" strike="noStrike" kern="1200" cap="none" spc="88" normalizeH="0" baseline="0" noProof="0" dirty="0">
                <a:ln>
                  <a:noFill/>
                </a:ln>
                <a:solidFill>
                  <a:srgbClr val="5B676F"/>
                </a:solidFill>
                <a:effectLst/>
                <a:uLnTx/>
                <a:uFillTx/>
                <a:latin typeface="Arial"/>
                <a:ea typeface="+mn-ea"/>
                <a:cs typeface="Arial"/>
              </a:rPr>
              <a:t>of </a:t>
            </a:r>
            <a:r>
              <a:rPr kumimoji="0" lang="en-US" sz="984" b="0" i="0" u="none" strike="noStrike" kern="1200" cap="none" spc="80" normalizeH="0" baseline="0" noProof="0" dirty="0">
                <a:ln>
                  <a:noFill/>
                </a:ln>
                <a:solidFill>
                  <a:srgbClr val="5B676F"/>
                </a:solidFill>
                <a:effectLst/>
                <a:uLnTx/>
                <a:uFillTx/>
                <a:latin typeface="Arial"/>
                <a:ea typeface="+mn-ea"/>
                <a:cs typeface="Arial"/>
              </a:rPr>
              <a:t>p</a:t>
            </a:r>
            <a:r>
              <a:rPr kumimoji="0" sz="984" b="0" i="0" u="none" strike="noStrike" kern="1200" cap="none" spc="80" normalizeH="0" baseline="0" noProof="0" dirty="0">
                <a:ln>
                  <a:noFill/>
                </a:ln>
                <a:solidFill>
                  <a:srgbClr val="5B676F"/>
                </a:solidFill>
                <a:effectLst/>
                <a:uLnTx/>
                <a:uFillTx/>
                <a:latin typeface="Arial"/>
                <a:ea typeface="+mn-ea"/>
                <a:cs typeface="Arial"/>
              </a:rPr>
              <a:t>hysical </a:t>
            </a:r>
            <a:r>
              <a:rPr kumimoji="0" sz="984" b="0" i="0" u="none" strike="noStrike" kern="1200" cap="none" spc="105" normalizeH="0" baseline="0" noProof="0" dirty="0">
                <a:ln>
                  <a:noFill/>
                </a:ln>
                <a:solidFill>
                  <a:srgbClr val="5B676F"/>
                </a:solidFill>
                <a:effectLst/>
                <a:uLnTx/>
                <a:uFillTx/>
                <a:latin typeface="Arial"/>
                <a:ea typeface="+mn-ea"/>
                <a:cs typeface="Arial"/>
              </a:rPr>
              <a:t>renewable  </a:t>
            </a:r>
            <a:r>
              <a:rPr kumimoji="0" sz="984" b="0" i="0" u="none" strike="noStrike" kern="1200" cap="none" spc="112" normalizeH="0" baseline="0" noProof="0" dirty="0">
                <a:ln>
                  <a:noFill/>
                </a:ln>
                <a:solidFill>
                  <a:srgbClr val="5B676F"/>
                </a:solidFill>
                <a:effectLst/>
                <a:uLnTx/>
                <a:uFillTx/>
                <a:latin typeface="Arial"/>
                <a:ea typeface="+mn-ea"/>
                <a:cs typeface="Arial"/>
              </a:rPr>
              <a:t>power</a:t>
            </a:r>
            <a:r>
              <a:rPr kumimoji="0" sz="984" b="0" i="0" u="none" strike="noStrike" kern="1200" cap="none" spc="137" normalizeH="0" baseline="0" noProof="0" dirty="0">
                <a:ln>
                  <a:noFill/>
                </a:ln>
                <a:solidFill>
                  <a:srgbClr val="5B676F"/>
                </a:solidFill>
                <a:effectLst/>
                <a:uLnTx/>
                <a:uFillTx/>
                <a:latin typeface="Arial"/>
                <a:ea typeface="+mn-ea"/>
                <a:cs typeface="Arial"/>
              </a:rPr>
              <a:t> </a:t>
            </a:r>
            <a:r>
              <a:rPr kumimoji="0" sz="984" b="0" i="0" u="none" strike="noStrike" kern="1200" cap="none" spc="112" normalizeH="0" baseline="0" noProof="0" dirty="0">
                <a:ln>
                  <a:noFill/>
                </a:ln>
                <a:solidFill>
                  <a:srgbClr val="5B676F"/>
                </a:solidFill>
                <a:effectLst/>
                <a:uLnTx/>
                <a:uFillTx/>
                <a:latin typeface="Arial"/>
                <a:ea typeface="+mn-ea"/>
                <a:cs typeface="Arial"/>
              </a:rPr>
              <a:t>managed</a:t>
            </a:r>
            <a:endParaRPr kumimoji="0" sz="984"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object 10"/>
          <p:cNvSpPr/>
          <p:nvPr/>
        </p:nvSpPr>
        <p:spPr>
          <a:xfrm>
            <a:off x="9387083" y="5347485"/>
            <a:ext cx="333807" cy="296321"/>
          </a:xfrm>
          <a:custGeom>
            <a:avLst/>
            <a:gdLst/>
            <a:ahLst/>
            <a:cxnLst/>
            <a:rect l="l" t="t" r="r" b="b"/>
            <a:pathLst>
              <a:path w="474980" h="421640">
                <a:moveTo>
                  <a:pt x="269866" y="0"/>
                </a:moveTo>
                <a:lnTo>
                  <a:pt x="216667" y="5197"/>
                </a:lnTo>
                <a:lnTo>
                  <a:pt x="166264" y="20464"/>
                </a:lnTo>
                <a:lnTo>
                  <a:pt x="119831" y="45311"/>
                </a:lnTo>
                <a:lnTo>
                  <a:pt x="78541" y="79248"/>
                </a:lnTo>
                <a:lnTo>
                  <a:pt x="48614" y="114858"/>
                </a:lnTo>
                <a:lnTo>
                  <a:pt x="25334" y="154824"/>
                </a:lnTo>
                <a:lnTo>
                  <a:pt x="9178" y="198139"/>
                </a:lnTo>
                <a:lnTo>
                  <a:pt x="626" y="243801"/>
                </a:lnTo>
                <a:lnTo>
                  <a:pt x="0" y="289612"/>
                </a:lnTo>
                <a:lnTo>
                  <a:pt x="7014" y="334625"/>
                </a:lnTo>
                <a:lnTo>
                  <a:pt x="21411" y="377772"/>
                </a:lnTo>
                <a:lnTo>
                  <a:pt x="42930" y="417982"/>
                </a:lnTo>
                <a:lnTo>
                  <a:pt x="44454" y="420319"/>
                </a:lnTo>
                <a:lnTo>
                  <a:pt x="46994" y="421589"/>
                </a:lnTo>
                <a:lnTo>
                  <a:pt x="51058" y="421589"/>
                </a:lnTo>
                <a:lnTo>
                  <a:pt x="52556" y="421170"/>
                </a:lnTo>
                <a:lnTo>
                  <a:pt x="57573" y="417906"/>
                </a:lnTo>
                <a:lnTo>
                  <a:pt x="58602" y="412991"/>
                </a:lnTo>
                <a:lnTo>
                  <a:pt x="56227" y="409333"/>
                </a:lnTo>
                <a:lnTo>
                  <a:pt x="35970" y="371477"/>
                </a:lnTo>
                <a:lnTo>
                  <a:pt x="22416" y="330857"/>
                </a:lnTo>
                <a:lnTo>
                  <a:pt x="15811" y="288479"/>
                </a:lnTo>
                <a:lnTo>
                  <a:pt x="16400" y="245351"/>
                </a:lnTo>
                <a:lnTo>
                  <a:pt x="24454" y="202376"/>
                </a:lnTo>
                <a:lnTo>
                  <a:pt x="39666" y="161601"/>
                </a:lnTo>
                <a:lnTo>
                  <a:pt x="61584" y="123978"/>
                </a:lnTo>
                <a:lnTo>
                  <a:pt x="89755" y="90462"/>
                </a:lnTo>
                <a:lnTo>
                  <a:pt x="128624" y="58510"/>
                </a:lnTo>
                <a:lnTo>
                  <a:pt x="172333" y="35121"/>
                </a:lnTo>
                <a:lnTo>
                  <a:pt x="219782" y="20753"/>
                </a:lnTo>
                <a:lnTo>
                  <a:pt x="269866" y="15862"/>
                </a:lnTo>
                <a:lnTo>
                  <a:pt x="361016" y="15862"/>
                </a:lnTo>
                <a:lnTo>
                  <a:pt x="317512" y="4158"/>
                </a:lnTo>
                <a:lnTo>
                  <a:pt x="269866" y="0"/>
                </a:lnTo>
                <a:close/>
              </a:path>
              <a:path w="474980" h="421640">
                <a:moveTo>
                  <a:pt x="406671" y="69113"/>
                </a:moveTo>
                <a:lnTo>
                  <a:pt x="402365" y="71704"/>
                </a:lnTo>
                <a:lnTo>
                  <a:pt x="400244" y="80200"/>
                </a:lnTo>
                <a:lnTo>
                  <a:pt x="402848" y="84505"/>
                </a:lnTo>
                <a:lnTo>
                  <a:pt x="465040" y="99999"/>
                </a:lnTo>
                <a:lnTo>
                  <a:pt x="465675" y="100076"/>
                </a:lnTo>
                <a:lnTo>
                  <a:pt x="468647" y="100076"/>
                </a:lnTo>
                <a:lnTo>
                  <a:pt x="470907" y="99047"/>
                </a:lnTo>
                <a:lnTo>
                  <a:pt x="474374" y="94830"/>
                </a:lnTo>
                <a:lnTo>
                  <a:pt x="474793" y="91567"/>
                </a:lnTo>
                <a:lnTo>
                  <a:pt x="467513" y="75984"/>
                </a:lnTo>
                <a:lnTo>
                  <a:pt x="434230" y="75984"/>
                </a:lnTo>
                <a:lnTo>
                  <a:pt x="406671" y="69113"/>
                </a:lnTo>
                <a:close/>
              </a:path>
              <a:path w="474980" h="421640">
                <a:moveTo>
                  <a:pt x="361016" y="15862"/>
                </a:moveTo>
                <a:lnTo>
                  <a:pt x="269866" y="15862"/>
                </a:lnTo>
                <a:lnTo>
                  <a:pt x="314766" y="19784"/>
                </a:lnTo>
                <a:lnTo>
                  <a:pt x="357653" y="31330"/>
                </a:lnTo>
                <a:lnTo>
                  <a:pt x="397738" y="50173"/>
                </a:lnTo>
                <a:lnTo>
                  <a:pt x="434230" y="75984"/>
                </a:lnTo>
                <a:lnTo>
                  <a:pt x="467513" y="75984"/>
                </a:lnTo>
                <a:lnTo>
                  <a:pt x="461794" y="63741"/>
                </a:lnTo>
                <a:lnTo>
                  <a:pt x="444301" y="63741"/>
                </a:lnTo>
                <a:lnTo>
                  <a:pt x="405563" y="36379"/>
                </a:lnTo>
                <a:lnTo>
                  <a:pt x="363022" y="16402"/>
                </a:lnTo>
                <a:lnTo>
                  <a:pt x="361016" y="15862"/>
                </a:lnTo>
                <a:close/>
              </a:path>
              <a:path w="474980" h="421640">
                <a:moveTo>
                  <a:pt x="441938" y="29603"/>
                </a:moveTo>
                <a:lnTo>
                  <a:pt x="438210" y="31330"/>
                </a:lnTo>
                <a:lnTo>
                  <a:pt x="434001" y="33312"/>
                </a:lnTo>
                <a:lnTo>
                  <a:pt x="432286" y="38023"/>
                </a:lnTo>
                <a:lnTo>
                  <a:pt x="444301" y="63741"/>
                </a:lnTo>
                <a:lnTo>
                  <a:pt x="461794" y="63741"/>
                </a:lnTo>
                <a:lnTo>
                  <a:pt x="446650" y="31318"/>
                </a:lnTo>
                <a:lnTo>
                  <a:pt x="441938" y="29603"/>
                </a:lnTo>
                <a:close/>
              </a:path>
            </a:pathLst>
          </a:custGeom>
          <a:solidFill>
            <a:srgbClr val="0FC477"/>
          </a:solidFill>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9432712" y="5430715"/>
            <a:ext cx="333807" cy="297213"/>
          </a:xfrm>
          <a:custGeom>
            <a:avLst/>
            <a:gdLst/>
            <a:ahLst/>
            <a:cxnLst/>
            <a:rect l="l" t="t" r="r" b="b"/>
            <a:pathLst>
              <a:path w="474980" h="422909">
                <a:moveTo>
                  <a:pt x="57877" y="358952"/>
                </a:moveTo>
                <a:lnTo>
                  <a:pt x="30492" y="358952"/>
                </a:lnTo>
                <a:lnTo>
                  <a:pt x="69230" y="386312"/>
                </a:lnTo>
                <a:lnTo>
                  <a:pt x="111772" y="406285"/>
                </a:lnTo>
                <a:lnTo>
                  <a:pt x="157287" y="418524"/>
                </a:lnTo>
                <a:lnTo>
                  <a:pt x="204939" y="422681"/>
                </a:lnTo>
                <a:lnTo>
                  <a:pt x="258131" y="417485"/>
                </a:lnTo>
                <a:lnTo>
                  <a:pt x="293311" y="406831"/>
                </a:lnTo>
                <a:lnTo>
                  <a:pt x="204939" y="406831"/>
                </a:lnTo>
                <a:lnTo>
                  <a:pt x="160032" y="402908"/>
                </a:lnTo>
                <a:lnTo>
                  <a:pt x="117141" y="391358"/>
                </a:lnTo>
                <a:lnTo>
                  <a:pt x="77056" y="372515"/>
                </a:lnTo>
                <a:lnTo>
                  <a:pt x="57877" y="358952"/>
                </a:lnTo>
                <a:close/>
              </a:path>
              <a:path w="474980" h="422909">
                <a:moveTo>
                  <a:pt x="424561" y="0"/>
                </a:moveTo>
                <a:lnTo>
                  <a:pt x="417233" y="4775"/>
                </a:lnTo>
                <a:lnTo>
                  <a:pt x="416191" y="9690"/>
                </a:lnTo>
                <a:lnTo>
                  <a:pt x="418579" y="13360"/>
                </a:lnTo>
                <a:lnTo>
                  <a:pt x="438834" y="51214"/>
                </a:lnTo>
                <a:lnTo>
                  <a:pt x="452383" y="91830"/>
                </a:lnTo>
                <a:lnTo>
                  <a:pt x="458984" y="134204"/>
                </a:lnTo>
                <a:lnTo>
                  <a:pt x="458393" y="177330"/>
                </a:lnTo>
                <a:lnTo>
                  <a:pt x="450341" y="220312"/>
                </a:lnTo>
                <a:lnTo>
                  <a:pt x="435130" y="261091"/>
                </a:lnTo>
                <a:lnTo>
                  <a:pt x="413209" y="298714"/>
                </a:lnTo>
                <a:lnTo>
                  <a:pt x="385025" y="332231"/>
                </a:lnTo>
                <a:lnTo>
                  <a:pt x="346157" y="364183"/>
                </a:lnTo>
                <a:lnTo>
                  <a:pt x="302450" y="387572"/>
                </a:lnTo>
                <a:lnTo>
                  <a:pt x="255009" y="401940"/>
                </a:lnTo>
                <a:lnTo>
                  <a:pt x="204939" y="406831"/>
                </a:lnTo>
                <a:lnTo>
                  <a:pt x="293311" y="406831"/>
                </a:lnTo>
                <a:lnTo>
                  <a:pt x="354956" y="377381"/>
                </a:lnTo>
                <a:lnTo>
                  <a:pt x="396240" y="343446"/>
                </a:lnTo>
                <a:lnTo>
                  <a:pt x="426173" y="307833"/>
                </a:lnTo>
                <a:lnTo>
                  <a:pt x="449457" y="267865"/>
                </a:lnTo>
                <a:lnTo>
                  <a:pt x="465614" y="224549"/>
                </a:lnTo>
                <a:lnTo>
                  <a:pt x="474167" y="178892"/>
                </a:lnTo>
                <a:lnTo>
                  <a:pt x="474793" y="133081"/>
                </a:lnTo>
                <a:lnTo>
                  <a:pt x="467779" y="88068"/>
                </a:lnTo>
                <a:lnTo>
                  <a:pt x="453382" y="44921"/>
                </a:lnTo>
                <a:lnTo>
                  <a:pt x="431863" y="4711"/>
                </a:lnTo>
                <a:lnTo>
                  <a:pt x="429475" y="1041"/>
                </a:lnTo>
                <a:lnTo>
                  <a:pt x="424561" y="0"/>
                </a:lnTo>
                <a:close/>
              </a:path>
              <a:path w="474980" h="422909">
                <a:moveTo>
                  <a:pt x="7429" y="322110"/>
                </a:moveTo>
                <a:lnTo>
                  <a:pt x="4305" y="323138"/>
                </a:lnTo>
                <a:lnTo>
                  <a:pt x="419" y="327850"/>
                </a:lnTo>
                <a:lnTo>
                  <a:pt x="0" y="331127"/>
                </a:lnTo>
                <a:lnTo>
                  <a:pt x="27635" y="390283"/>
                </a:lnTo>
                <a:lnTo>
                  <a:pt x="30492" y="391985"/>
                </a:lnTo>
                <a:lnTo>
                  <a:pt x="34607" y="391985"/>
                </a:lnTo>
                <a:lnTo>
                  <a:pt x="35750" y="391744"/>
                </a:lnTo>
                <a:lnTo>
                  <a:pt x="40792" y="389381"/>
                </a:lnTo>
                <a:lnTo>
                  <a:pt x="42506" y="384670"/>
                </a:lnTo>
                <a:lnTo>
                  <a:pt x="30492" y="358952"/>
                </a:lnTo>
                <a:lnTo>
                  <a:pt x="57877" y="358952"/>
                </a:lnTo>
                <a:lnTo>
                  <a:pt x="40563" y="346709"/>
                </a:lnTo>
                <a:lnTo>
                  <a:pt x="73483" y="346709"/>
                </a:lnTo>
                <a:lnTo>
                  <a:pt x="74536" y="342493"/>
                </a:lnTo>
                <a:lnTo>
                  <a:pt x="71958" y="338188"/>
                </a:lnTo>
                <a:lnTo>
                  <a:pt x="7429" y="322110"/>
                </a:lnTo>
                <a:close/>
              </a:path>
              <a:path w="474980" h="422909">
                <a:moveTo>
                  <a:pt x="73483" y="346709"/>
                </a:moveTo>
                <a:lnTo>
                  <a:pt x="40563" y="346709"/>
                </a:lnTo>
                <a:lnTo>
                  <a:pt x="68110" y="353567"/>
                </a:lnTo>
                <a:lnTo>
                  <a:pt x="72415" y="350989"/>
                </a:lnTo>
                <a:lnTo>
                  <a:pt x="73483" y="346709"/>
                </a:lnTo>
                <a:close/>
              </a:path>
            </a:pathLst>
          </a:custGeom>
          <a:solidFill>
            <a:srgbClr val="0FC477"/>
          </a:solidFill>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9488824" y="5409325"/>
            <a:ext cx="175829" cy="256157"/>
          </a:xfrm>
          <a:custGeom>
            <a:avLst/>
            <a:gdLst/>
            <a:ahLst/>
            <a:cxnLst/>
            <a:rect l="l" t="t" r="r" b="b"/>
            <a:pathLst>
              <a:path w="250190" h="364490">
                <a:moveTo>
                  <a:pt x="108064" y="240118"/>
                </a:moveTo>
                <a:lnTo>
                  <a:pt x="103847" y="242823"/>
                </a:lnTo>
                <a:lnTo>
                  <a:pt x="78689" y="358305"/>
                </a:lnTo>
                <a:lnTo>
                  <a:pt x="80467" y="361962"/>
                </a:lnTo>
                <a:lnTo>
                  <a:pt x="84886" y="364070"/>
                </a:lnTo>
                <a:lnTo>
                  <a:pt x="86055" y="364312"/>
                </a:lnTo>
                <a:lnTo>
                  <a:pt x="89547" y="364312"/>
                </a:lnTo>
                <a:lnTo>
                  <a:pt x="91833" y="363283"/>
                </a:lnTo>
                <a:lnTo>
                  <a:pt x="122459" y="325272"/>
                </a:lnTo>
                <a:lnTo>
                  <a:pt x="102095" y="325272"/>
                </a:lnTo>
                <a:lnTo>
                  <a:pt x="119341" y="246202"/>
                </a:lnTo>
                <a:lnTo>
                  <a:pt x="116624" y="241985"/>
                </a:lnTo>
                <a:lnTo>
                  <a:pt x="108064" y="240118"/>
                </a:lnTo>
                <a:close/>
              </a:path>
              <a:path w="250190" h="364490">
                <a:moveTo>
                  <a:pt x="164302" y="39852"/>
                </a:moveTo>
                <a:lnTo>
                  <a:pt x="148081" y="39852"/>
                </a:lnTo>
                <a:lnTo>
                  <a:pt x="121297" y="162737"/>
                </a:lnTo>
                <a:lnTo>
                  <a:pt x="121856" y="165163"/>
                </a:lnTo>
                <a:lnTo>
                  <a:pt x="124790" y="168884"/>
                </a:lnTo>
                <a:lnTo>
                  <a:pt x="126999" y="169989"/>
                </a:lnTo>
                <a:lnTo>
                  <a:pt x="225437" y="172186"/>
                </a:lnTo>
                <a:lnTo>
                  <a:pt x="102095" y="325272"/>
                </a:lnTo>
                <a:lnTo>
                  <a:pt x="122459" y="325272"/>
                </a:lnTo>
                <a:lnTo>
                  <a:pt x="249783" y="167246"/>
                </a:lnTo>
                <a:lnTo>
                  <a:pt x="250189" y="164033"/>
                </a:lnTo>
                <a:lnTo>
                  <a:pt x="247624" y="158546"/>
                </a:lnTo>
                <a:lnTo>
                  <a:pt x="244919" y="156781"/>
                </a:lnTo>
                <a:lnTo>
                  <a:pt x="139331" y="154406"/>
                </a:lnTo>
                <a:lnTo>
                  <a:pt x="164302" y="39852"/>
                </a:lnTo>
                <a:close/>
              </a:path>
              <a:path w="250190" h="364490">
                <a:moveTo>
                  <a:pt x="163067" y="0"/>
                </a:moveTo>
                <a:lnTo>
                  <a:pt x="159105" y="901"/>
                </a:lnTo>
                <a:lnTo>
                  <a:pt x="406" y="197878"/>
                </a:lnTo>
                <a:lnTo>
                  <a:pt x="0" y="201104"/>
                </a:lnTo>
                <a:lnTo>
                  <a:pt x="2552" y="206578"/>
                </a:lnTo>
                <a:lnTo>
                  <a:pt x="5257" y="208356"/>
                </a:lnTo>
                <a:lnTo>
                  <a:pt x="110845" y="210731"/>
                </a:lnTo>
                <a:lnTo>
                  <a:pt x="109194" y="218262"/>
                </a:lnTo>
                <a:lnTo>
                  <a:pt x="111912" y="222478"/>
                </a:lnTo>
                <a:lnTo>
                  <a:pt x="120472" y="224345"/>
                </a:lnTo>
                <a:lnTo>
                  <a:pt x="124688" y="221640"/>
                </a:lnTo>
                <a:lnTo>
                  <a:pt x="128879" y="202387"/>
                </a:lnTo>
                <a:lnTo>
                  <a:pt x="128333" y="199974"/>
                </a:lnTo>
                <a:lnTo>
                  <a:pt x="126872" y="198107"/>
                </a:lnTo>
                <a:lnTo>
                  <a:pt x="125387" y="196253"/>
                </a:lnTo>
                <a:lnTo>
                  <a:pt x="123189" y="195148"/>
                </a:lnTo>
                <a:lnTo>
                  <a:pt x="24739" y="192938"/>
                </a:lnTo>
                <a:lnTo>
                  <a:pt x="148081" y="39852"/>
                </a:lnTo>
                <a:lnTo>
                  <a:pt x="164302" y="39852"/>
                </a:lnTo>
                <a:lnTo>
                  <a:pt x="171500" y="6832"/>
                </a:lnTo>
                <a:lnTo>
                  <a:pt x="169710" y="3174"/>
                </a:lnTo>
                <a:lnTo>
                  <a:pt x="163067" y="0"/>
                </a:lnTo>
                <a:close/>
              </a:path>
            </a:pathLst>
          </a:custGeom>
          <a:solidFill>
            <a:srgbClr val="0FC477"/>
          </a:solidFill>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txBox="1"/>
          <p:nvPr/>
        </p:nvSpPr>
        <p:spPr>
          <a:xfrm>
            <a:off x="9962184" y="5277385"/>
            <a:ext cx="1462861" cy="485678"/>
          </a:xfrm>
          <a:prstGeom prst="rect">
            <a:avLst/>
          </a:prstGeom>
        </p:spPr>
        <p:txBody>
          <a:bodyPr vert="horz" wrap="square" lIns="0" tIns="8033" rIns="0" bIns="0" rtlCol="0">
            <a:spAutoFit/>
          </a:bodyPr>
          <a:lstStyle/>
          <a:p>
            <a:pPr marL="8926" marR="0" lvl="0" indent="0" algn="l" defTabSz="642640" rtl="0" eaLnBrk="1" fontAlgn="auto" latinLnBrk="0" hangingPunct="1">
              <a:lnSpc>
                <a:spcPts val="1374"/>
              </a:lnSpc>
              <a:spcBef>
                <a:spcPts val="63"/>
              </a:spcBef>
              <a:spcAft>
                <a:spcPts val="0"/>
              </a:spcAft>
              <a:buClrTx/>
              <a:buSzTx/>
              <a:buFontTx/>
              <a:buNone/>
              <a:tabLst/>
              <a:defRPr/>
            </a:pPr>
            <a:r>
              <a:rPr kumimoji="0" sz="1160" b="1" i="0" u="none" strike="noStrike" kern="1200" cap="none" spc="-4" normalizeH="0" baseline="0" noProof="0" dirty="0">
                <a:ln>
                  <a:noFill/>
                </a:ln>
                <a:solidFill>
                  <a:srgbClr val="0FC477"/>
                </a:solidFill>
                <a:effectLst/>
                <a:uLnTx/>
                <a:uFillTx/>
                <a:latin typeface="Arial"/>
                <a:ea typeface="+mn-ea"/>
                <a:cs typeface="Arial"/>
              </a:rPr>
              <a:t>315.8</a:t>
            </a:r>
            <a:r>
              <a:rPr kumimoji="0" sz="1160" b="1" i="0" u="none" strike="noStrike" kern="1200" cap="none" spc="-11" normalizeH="0" baseline="0" noProof="0" dirty="0">
                <a:ln>
                  <a:noFill/>
                </a:ln>
                <a:solidFill>
                  <a:srgbClr val="0FC477"/>
                </a:solidFill>
                <a:effectLst/>
                <a:uLnTx/>
                <a:uFillTx/>
                <a:latin typeface="Arial"/>
                <a:ea typeface="+mn-ea"/>
                <a:cs typeface="Arial"/>
              </a:rPr>
              <a:t> </a:t>
            </a:r>
            <a:r>
              <a:rPr kumimoji="0" sz="1160" b="1" i="0" u="none" strike="noStrike" kern="1200" cap="none" spc="18" normalizeH="0" baseline="0" noProof="0" dirty="0">
                <a:ln>
                  <a:noFill/>
                </a:ln>
                <a:solidFill>
                  <a:srgbClr val="0FC477"/>
                </a:solidFill>
                <a:effectLst/>
                <a:uLnTx/>
                <a:uFillTx/>
                <a:latin typeface="Arial"/>
                <a:ea typeface="+mn-ea"/>
                <a:cs typeface="Arial"/>
              </a:rPr>
              <a:t>GWh</a:t>
            </a:r>
            <a:endParaRPr kumimoji="0" sz="1160" b="0" i="0" u="none" strike="noStrike" kern="1200" cap="none" spc="0" normalizeH="0" baseline="0" noProof="0">
              <a:ln>
                <a:noFill/>
              </a:ln>
              <a:solidFill>
                <a:prstClr val="black"/>
              </a:solidFill>
              <a:effectLst/>
              <a:uLnTx/>
              <a:uFillTx/>
              <a:latin typeface="Arial"/>
              <a:ea typeface="+mn-ea"/>
              <a:cs typeface="Arial"/>
            </a:endParaRPr>
          </a:p>
          <a:p>
            <a:pPr marL="8926" marR="3570" lvl="0" indent="0" algn="l" defTabSz="642640" rtl="0" eaLnBrk="1" fontAlgn="auto" latinLnBrk="0" hangingPunct="1">
              <a:lnSpc>
                <a:spcPts val="1181"/>
              </a:lnSpc>
              <a:spcBef>
                <a:spcPts val="21"/>
              </a:spcBef>
              <a:spcAft>
                <a:spcPts val="0"/>
              </a:spcAft>
              <a:buClrTx/>
              <a:buSzTx/>
              <a:buFontTx/>
              <a:buNone/>
              <a:tabLst/>
              <a:defRPr/>
            </a:pPr>
            <a:r>
              <a:rPr kumimoji="0" sz="984" b="0" i="0" u="none" strike="noStrike" kern="1200" cap="none" spc="88" normalizeH="0" baseline="0" noProof="0" dirty="0">
                <a:ln>
                  <a:noFill/>
                </a:ln>
                <a:solidFill>
                  <a:srgbClr val="5B676F"/>
                </a:solidFill>
                <a:effectLst/>
                <a:uLnTx/>
                <a:uFillTx/>
                <a:latin typeface="Arial"/>
                <a:ea typeface="+mn-ea"/>
                <a:cs typeface="Arial"/>
              </a:rPr>
              <a:t>of </a:t>
            </a:r>
            <a:r>
              <a:rPr kumimoji="0" sz="984" b="0" i="0" u="none" strike="noStrike" kern="1200" cap="none" spc="98" normalizeH="0" baseline="0" noProof="0" dirty="0">
                <a:ln>
                  <a:noFill/>
                </a:ln>
                <a:solidFill>
                  <a:srgbClr val="5B676F"/>
                </a:solidFill>
                <a:effectLst/>
                <a:uLnTx/>
                <a:uFillTx/>
                <a:latin typeface="Arial"/>
                <a:ea typeface="+mn-ea"/>
                <a:cs typeface="Arial"/>
              </a:rPr>
              <a:t>renewable </a:t>
            </a:r>
            <a:r>
              <a:rPr kumimoji="0" sz="984" b="0" i="0" u="none" strike="noStrike" kern="1200" cap="none" spc="127" normalizeH="0" baseline="0" noProof="0" dirty="0">
                <a:ln>
                  <a:noFill/>
                </a:ln>
                <a:solidFill>
                  <a:srgbClr val="5B676F"/>
                </a:solidFill>
                <a:effectLst/>
                <a:uLnTx/>
                <a:uFillTx/>
                <a:latin typeface="Arial"/>
                <a:ea typeface="+mn-ea"/>
                <a:cs typeface="Arial"/>
              </a:rPr>
              <a:t>power  </a:t>
            </a:r>
            <a:r>
              <a:rPr kumimoji="0" sz="984" b="0" i="0" u="none" strike="noStrike" kern="1200" cap="none" spc="102" normalizeH="0" baseline="0" noProof="0" dirty="0">
                <a:ln>
                  <a:noFill/>
                </a:ln>
                <a:solidFill>
                  <a:srgbClr val="5B676F"/>
                </a:solidFill>
                <a:effectLst/>
                <a:uLnTx/>
                <a:uFillTx/>
                <a:latin typeface="Arial"/>
                <a:ea typeface="+mn-ea"/>
                <a:cs typeface="Arial"/>
              </a:rPr>
              <a:t>managed </a:t>
            </a:r>
            <a:r>
              <a:rPr kumimoji="0" sz="984" b="0" i="0" u="none" strike="noStrike" kern="1200" cap="none" spc="91" normalizeH="0" baseline="0" noProof="0" dirty="0">
                <a:ln>
                  <a:noFill/>
                </a:ln>
                <a:solidFill>
                  <a:srgbClr val="5B676F"/>
                </a:solidFill>
                <a:effectLst/>
                <a:uLnTx/>
                <a:uFillTx/>
                <a:latin typeface="Arial"/>
                <a:ea typeface="+mn-ea"/>
                <a:cs typeface="Arial"/>
              </a:rPr>
              <a:t>in</a:t>
            </a:r>
            <a:r>
              <a:rPr kumimoji="0" sz="984" b="0" i="0" u="none" strike="noStrike" kern="1200" cap="none" spc="84" normalizeH="0" baseline="0" noProof="0" dirty="0">
                <a:ln>
                  <a:noFill/>
                </a:ln>
                <a:solidFill>
                  <a:srgbClr val="5B676F"/>
                </a:solidFill>
                <a:effectLst/>
                <a:uLnTx/>
                <a:uFillTx/>
                <a:latin typeface="Arial"/>
                <a:ea typeface="+mn-ea"/>
                <a:cs typeface="Arial"/>
              </a:rPr>
              <a:t> </a:t>
            </a:r>
            <a:r>
              <a:rPr kumimoji="0" sz="984" b="0" i="0" u="none" strike="noStrike" kern="1200" cap="none" spc="109" normalizeH="0" baseline="0" noProof="0" dirty="0">
                <a:ln>
                  <a:noFill/>
                </a:ln>
                <a:solidFill>
                  <a:srgbClr val="5B676F"/>
                </a:solidFill>
                <a:effectLst/>
                <a:uLnTx/>
                <a:uFillTx/>
                <a:latin typeface="Arial"/>
                <a:ea typeface="+mn-ea"/>
                <a:cs typeface="Arial"/>
              </a:rPr>
              <a:t>Australia</a:t>
            </a:r>
            <a:endParaRPr kumimoji="0" sz="984" b="0" i="0" u="none" strike="noStrike" kern="1200" cap="none" spc="0" normalizeH="0" baseline="0" noProof="0">
              <a:ln>
                <a:noFill/>
              </a:ln>
              <a:solidFill>
                <a:prstClr val="black"/>
              </a:solidFill>
              <a:effectLst/>
              <a:uLnTx/>
              <a:uFillTx/>
              <a:latin typeface="Arial"/>
              <a:ea typeface="+mn-ea"/>
              <a:cs typeface="Arial"/>
            </a:endParaRPr>
          </a:p>
        </p:txBody>
      </p:sp>
      <p:sp>
        <p:nvSpPr>
          <p:cNvPr id="18" name="object 18"/>
          <p:cNvSpPr txBox="1"/>
          <p:nvPr/>
        </p:nvSpPr>
        <p:spPr>
          <a:xfrm>
            <a:off x="1693899" y="5854116"/>
            <a:ext cx="1328089" cy="639566"/>
          </a:xfrm>
          <a:prstGeom prst="rect">
            <a:avLst/>
          </a:prstGeom>
        </p:spPr>
        <p:txBody>
          <a:bodyPr vert="horz" wrap="square" lIns="0" tIns="8033" rIns="0" bIns="0" rtlCol="0">
            <a:spAutoFit/>
          </a:bodyPr>
          <a:lstStyle/>
          <a:p>
            <a:pPr marL="8926" marR="0" lvl="0" indent="0" algn="just" defTabSz="642640" rtl="0" eaLnBrk="1" fontAlgn="auto" latinLnBrk="0" hangingPunct="1">
              <a:lnSpc>
                <a:spcPts val="1374"/>
              </a:lnSpc>
              <a:spcBef>
                <a:spcPts val="63"/>
              </a:spcBef>
              <a:spcAft>
                <a:spcPts val="0"/>
              </a:spcAft>
              <a:buClrTx/>
              <a:buSzTx/>
              <a:buFontTx/>
              <a:buNone/>
              <a:tabLst/>
              <a:defRPr/>
            </a:pPr>
            <a:r>
              <a:rPr kumimoji="0" sz="1160" b="1" i="0" u="none" strike="noStrike" kern="1200" cap="none" spc="-4" normalizeH="0" baseline="0" noProof="0" dirty="0">
                <a:ln>
                  <a:noFill/>
                </a:ln>
                <a:solidFill>
                  <a:srgbClr val="0FC477"/>
                </a:solidFill>
                <a:effectLst/>
                <a:uLnTx/>
                <a:uFillTx/>
                <a:latin typeface="Arial"/>
                <a:ea typeface="+mn-ea"/>
                <a:cs typeface="Arial"/>
              </a:rPr>
              <a:t>22.1 </a:t>
            </a:r>
            <a:r>
              <a:rPr kumimoji="0" sz="1160" b="1" i="0" u="none" strike="noStrike" kern="1200" cap="none" spc="123" normalizeH="0" baseline="0" noProof="0" dirty="0">
                <a:ln>
                  <a:noFill/>
                </a:ln>
                <a:solidFill>
                  <a:srgbClr val="0FC477"/>
                </a:solidFill>
                <a:effectLst/>
                <a:uLnTx/>
                <a:uFillTx/>
                <a:latin typeface="Arial"/>
                <a:ea typeface="+mn-ea"/>
                <a:cs typeface="Arial"/>
              </a:rPr>
              <a:t>M</a:t>
            </a:r>
            <a:r>
              <a:rPr kumimoji="0" sz="1160" b="1" i="0" u="none" strike="noStrike" kern="1200" cap="none" spc="-14" normalizeH="0" baseline="0" noProof="0" dirty="0">
                <a:ln>
                  <a:noFill/>
                </a:ln>
                <a:solidFill>
                  <a:srgbClr val="0FC477"/>
                </a:solidFill>
                <a:effectLst/>
                <a:uLnTx/>
                <a:uFillTx/>
                <a:latin typeface="Arial"/>
                <a:ea typeface="+mn-ea"/>
                <a:cs typeface="Arial"/>
              </a:rPr>
              <a:t> </a:t>
            </a:r>
            <a:r>
              <a:rPr kumimoji="0" sz="1160" b="1" i="0" u="none" strike="noStrike" kern="1200" cap="none" spc="-18" normalizeH="0" baseline="0" noProof="0" dirty="0">
                <a:ln>
                  <a:noFill/>
                </a:ln>
                <a:solidFill>
                  <a:srgbClr val="0FC477"/>
                </a:solidFill>
                <a:effectLst/>
                <a:uLnTx/>
                <a:uFillTx/>
                <a:latin typeface="Arial"/>
                <a:ea typeface="+mn-ea"/>
                <a:cs typeface="Arial"/>
              </a:rPr>
              <a:t>gallons</a:t>
            </a:r>
            <a:endParaRPr kumimoji="0" sz="1160" b="0" i="0" u="none" strike="noStrike" kern="1200" cap="none" spc="0" normalizeH="0" baseline="0" noProof="0">
              <a:ln>
                <a:noFill/>
              </a:ln>
              <a:solidFill>
                <a:prstClr val="black"/>
              </a:solidFill>
              <a:effectLst/>
              <a:uLnTx/>
              <a:uFillTx/>
              <a:latin typeface="Arial"/>
              <a:ea typeface="+mn-ea"/>
              <a:cs typeface="Arial"/>
            </a:endParaRPr>
          </a:p>
          <a:p>
            <a:pPr marL="8926" marR="3570" lvl="0" indent="0" algn="just" defTabSz="642640" rtl="0" eaLnBrk="1" fontAlgn="auto" latinLnBrk="0" hangingPunct="1">
              <a:lnSpc>
                <a:spcPts val="1181"/>
              </a:lnSpc>
              <a:spcBef>
                <a:spcPts val="21"/>
              </a:spcBef>
              <a:spcAft>
                <a:spcPts val="0"/>
              </a:spcAft>
              <a:buClrTx/>
              <a:buSzTx/>
              <a:buFontTx/>
              <a:buNone/>
              <a:tabLst/>
              <a:defRPr/>
            </a:pPr>
            <a:r>
              <a:rPr kumimoji="0" sz="984" b="0" i="0" u="none" strike="noStrike" kern="1200" cap="none" spc="88" normalizeH="0" baseline="0" noProof="0" dirty="0">
                <a:ln>
                  <a:noFill/>
                </a:ln>
                <a:solidFill>
                  <a:srgbClr val="5B676F"/>
                </a:solidFill>
                <a:effectLst/>
                <a:uLnTx/>
                <a:uFillTx/>
                <a:latin typeface="Arial"/>
                <a:ea typeface="+mn-ea"/>
                <a:cs typeface="Arial"/>
              </a:rPr>
              <a:t>of </a:t>
            </a:r>
            <a:r>
              <a:rPr kumimoji="0" sz="984" b="0" i="0" u="none" strike="noStrike" kern="1200" cap="none" spc="42" normalizeH="0" baseline="0" noProof="0" dirty="0">
                <a:ln>
                  <a:noFill/>
                </a:ln>
                <a:solidFill>
                  <a:srgbClr val="5B676F"/>
                </a:solidFill>
                <a:effectLst/>
                <a:uLnTx/>
                <a:uFillTx/>
                <a:latin typeface="Arial"/>
                <a:ea typeface="+mn-ea"/>
                <a:cs typeface="Arial"/>
              </a:rPr>
              <a:t>SAF </a:t>
            </a:r>
            <a:r>
              <a:rPr kumimoji="0" sz="984" b="0" i="0" u="none" strike="noStrike" kern="1200" cap="none" spc="102" normalizeH="0" baseline="0" noProof="0" dirty="0">
                <a:ln>
                  <a:noFill/>
                </a:ln>
                <a:solidFill>
                  <a:srgbClr val="5B676F"/>
                </a:solidFill>
                <a:effectLst/>
                <a:uLnTx/>
                <a:uFillTx/>
                <a:latin typeface="Arial"/>
                <a:ea typeface="+mn-ea"/>
                <a:cs typeface="Arial"/>
              </a:rPr>
              <a:t>delivered </a:t>
            </a:r>
            <a:r>
              <a:rPr kumimoji="0" sz="984" b="0" i="0" u="none" strike="noStrike" kern="1200" cap="none" spc="127" normalizeH="0" baseline="0" noProof="0" dirty="0">
                <a:ln>
                  <a:noFill/>
                </a:ln>
                <a:solidFill>
                  <a:srgbClr val="5B676F"/>
                </a:solidFill>
                <a:effectLst/>
                <a:uLnTx/>
                <a:uFillTx/>
                <a:latin typeface="Arial"/>
                <a:ea typeface="+mn-ea"/>
                <a:cs typeface="Arial"/>
              </a:rPr>
              <a:t>to  </a:t>
            </a:r>
            <a:r>
              <a:rPr kumimoji="0" sz="984" b="0" i="0" u="none" strike="noStrike" kern="1200" cap="none" spc="105" normalizeH="0" baseline="0" noProof="0" dirty="0">
                <a:ln>
                  <a:noFill/>
                </a:ln>
                <a:solidFill>
                  <a:srgbClr val="5B676F"/>
                </a:solidFill>
                <a:effectLst/>
                <a:uLnTx/>
                <a:uFillTx/>
                <a:latin typeface="Arial"/>
                <a:ea typeface="+mn-ea"/>
                <a:cs typeface="Arial"/>
              </a:rPr>
              <a:t>aviation </a:t>
            </a:r>
            <a:r>
              <a:rPr kumimoji="0" sz="984" b="0" i="0" u="none" strike="noStrike" kern="1200" cap="none" spc="102" normalizeH="0" baseline="0" noProof="0" dirty="0">
                <a:ln>
                  <a:noFill/>
                </a:ln>
                <a:solidFill>
                  <a:srgbClr val="5B676F"/>
                </a:solidFill>
                <a:effectLst/>
                <a:uLnTx/>
                <a:uFillTx/>
                <a:latin typeface="Arial"/>
                <a:ea typeface="+mn-ea"/>
                <a:cs typeface="Arial"/>
              </a:rPr>
              <a:t>customers  </a:t>
            </a:r>
            <a:r>
              <a:rPr kumimoji="0" sz="984" b="0" i="0" u="none" strike="noStrike" kern="1200" cap="none" spc="80" normalizeH="0" baseline="0" noProof="0" dirty="0">
                <a:ln>
                  <a:noFill/>
                </a:ln>
                <a:solidFill>
                  <a:srgbClr val="5B676F"/>
                </a:solidFill>
                <a:effectLst/>
                <a:uLnTx/>
                <a:uFillTx/>
                <a:latin typeface="Arial"/>
                <a:ea typeface="+mn-ea"/>
                <a:cs typeface="Arial"/>
              </a:rPr>
              <a:t>since</a:t>
            </a:r>
            <a:r>
              <a:rPr kumimoji="0" sz="984" b="0" i="0" u="none" strike="noStrike" kern="1200" cap="none" spc="141" normalizeH="0" baseline="0" noProof="0" dirty="0">
                <a:ln>
                  <a:noFill/>
                </a:ln>
                <a:solidFill>
                  <a:srgbClr val="5B676F"/>
                </a:solidFill>
                <a:effectLst/>
                <a:uLnTx/>
                <a:uFillTx/>
                <a:latin typeface="Arial"/>
                <a:ea typeface="+mn-ea"/>
                <a:cs typeface="Arial"/>
              </a:rPr>
              <a:t> </a:t>
            </a:r>
            <a:r>
              <a:rPr kumimoji="0" sz="984" b="0" i="0" u="none" strike="noStrike" kern="1200" cap="none" spc="35" normalizeH="0" baseline="0" noProof="0" dirty="0">
                <a:ln>
                  <a:noFill/>
                </a:ln>
                <a:solidFill>
                  <a:srgbClr val="5B676F"/>
                </a:solidFill>
                <a:effectLst/>
                <a:uLnTx/>
                <a:uFillTx/>
                <a:latin typeface="Arial"/>
                <a:ea typeface="+mn-ea"/>
                <a:cs typeface="Arial"/>
              </a:rPr>
              <a:t>2015</a:t>
            </a:r>
            <a:endParaRPr kumimoji="0" sz="984" b="0" i="0" u="none" strike="noStrike" kern="1200" cap="none" spc="0" normalizeH="0" baseline="0" noProof="0">
              <a:ln>
                <a:noFill/>
              </a:ln>
              <a:solidFill>
                <a:prstClr val="black"/>
              </a:solidFill>
              <a:effectLst/>
              <a:uLnTx/>
              <a:uFillTx/>
              <a:latin typeface="Arial"/>
              <a:ea typeface="+mn-ea"/>
              <a:cs typeface="Arial"/>
            </a:endParaRPr>
          </a:p>
        </p:txBody>
      </p:sp>
      <p:sp>
        <p:nvSpPr>
          <p:cNvPr id="19" name="object 19"/>
          <p:cNvSpPr/>
          <p:nvPr/>
        </p:nvSpPr>
        <p:spPr>
          <a:xfrm>
            <a:off x="1109531" y="5977542"/>
            <a:ext cx="392714" cy="392714"/>
          </a:xfrm>
          <a:custGeom>
            <a:avLst/>
            <a:gdLst/>
            <a:ahLst/>
            <a:cxnLst/>
            <a:rect l="l" t="t" r="r" b="b"/>
            <a:pathLst>
              <a:path w="558800" h="558800">
                <a:moveTo>
                  <a:pt x="558749" y="283146"/>
                </a:moveTo>
                <a:lnTo>
                  <a:pt x="554480" y="328412"/>
                </a:lnTo>
                <a:lnTo>
                  <a:pt x="543314" y="371257"/>
                </a:lnTo>
                <a:lnTo>
                  <a:pt x="525832" y="411113"/>
                </a:lnTo>
                <a:lnTo>
                  <a:pt x="502618" y="447412"/>
                </a:lnTo>
                <a:lnTo>
                  <a:pt x="474254" y="479588"/>
                </a:lnTo>
                <a:lnTo>
                  <a:pt x="441324" y="507073"/>
                </a:lnTo>
                <a:lnTo>
                  <a:pt x="404411" y="529298"/>
                </a:lnTo>
                <a:lnTo>
                  <a:pt x="364098" y="545698"/>
                </a:lnTo>
                <a:lnTo>
                  <a:pt x="320967" y="555704"/>
                </a:lnTo>
                <a:lnTo>
                  <a:pt x="275602" y="558749"/>
                </a:lnTo>
                <a:lnTo>
                  <a:pt x="230336" y="554481"/>
                </a:lnTo>
                <a:lnTo>
                  <a:pt x="187491" y="543315"/>
                </a:lnTo>
                <a:lnTo>
                  <a:pt x="147635" y="525834"/>
                </a:lnTo>
                <a:lnTo>
                  <a:pt x="111336" y="502621"/>
                </a:lnTo>
                <a:lnTo>
                  <a:pt x="79160" y="474259"/>
                </a:lnTo>
                <a:lnTo>
                  <a:pt x="51676" y="441330"/>
                </a:lnTo>
                <a:lnTo>
                  <a:pt x="29450" y="404417"/>
                </a:lnTo>
                <a:lnTo>
                  <a:pt x="13050" y="364103"/>
                </a:lnTo>
                <a:lnTo>
                  <a:pt x="3044" y="320970"/>
                </a:lnTo>
                <a:lnTo>
                  <a:pt x="0" y="275602"/>
                </a:lnTo>
                <a:lnTo>
                  <a:pt x="4268" y="230336"/>
                </a:lnTo>
                <a:lnTo>
                  <a:pt x="15434" y="187491"/>
                </a:lnTo>
                <a:lnTo>
                  <a:pt x="32916" y="147635"/>
                </a:lnTo>
                <a:lnTo>
                  <a:pt x="56131" y="111336"/>
                </a:lnTo>
                <a:lnTo>
                  <a:pt x="84494" y="79160"/>
                </a:lnTo>
                <a:lnTo>
                  <a:pt x="117424" y="51676"/>
                </a:lnTo>
                <a:lnTo>
                  <a:pt x="154337" y="29450"/>
                </a:lnTo>
                <a:lnTo>
                  <a:pt x="194650" y="13050"/>
                </a:lnTo>
                <a:lnTo>
                  <a:pt x="237781" y="3044"/>
                </a:lnTo>
                <a:lnTo>
                  <a:pt x="283146" y="0"/>
                </a:lnTo>
                <a:lnTo>
                  <a:pt x="328412" y="4268"/>
                </a:lnTo>
                <a:lnTo>
                  <a:pt x="371257" y="15434"/>
                </a:lnTo>
                <a:lnTo>
                  <a:pt x="411113" y="32916"/>
                </a:lnTo>
                <a:lnTo>
                  <a:pt x="447412" y="56131"/>
                </a:lnTo>
                <a:lnTo>
                  <a:pt x="479588" y="84494"/>
                </a:lnTo>
                <a:lnTo>
                  <a:pt x="507073" y="117424"/>
                </a:lnTo>
                <a:lnTo>
                  <a:pt x="529298" y="154337"/>
                </a:lnTo>
                <a:lnTo>
                  <a:pt x="545698" y="194650"/>
                </a:lnTo>
                <a:lnTo>
                  <a:pt x="555704" y="237781"/>
                </a:lnTo>
                <a:lnTo>
                  <a:pt x="558749" y="283146"/>
                </a:lnTo>
                <a:close/>
              </a:path>
            </a:pathLst>
          </a:custGeom>
          <a:ln w="19050">
            <a:solidFill>
              <a:srgbClr val="0FC477"/>
            </a:solidFill>
          </a:ln>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1204574" y="6050730"/>
            <a:ext cx="202605" cy="246339"/>
          </a:xfrm>
          <a:custGeom>
            <a:avLst/>
            <a:gdLst/>
            <a:ahLst/>
            <a:cxnLst/>
            <a:rect l="l" t="t" r="r" b="b"/>
            <a:pathLst>
              <a:path w="288289" h="350520">
                <a:moveTo>
                  <a:pt x="34632" y="0"/>
                </a:moveTo>
                <a:lnTo>
                  <a:pt x="34061" y="41973"/>
                </a:lnTo>
                <a:lnTo>
                  <a:pt x="21832" y="47207"/>
                </a:lnTo>
                <a:lnTo>
                  <a:pt x="12047" y="55968"/>
                </a:lnTo>
                <a:lnTo>
                  <a:pt x="5513" y="67473"/>
                </a:lnTo>
                <a:lnTo>
                  <a:pt x="3035" y="80937"/>
                </a:lnTo>
                <a:lnTo>
                  <a:pt x="0" y="305981"/>
                </a:lnTo>
                <a:lnTo>
                  <a:pt x="2980" y="321841"/>
                </a:lnTo>
                <a:lnTo>
                  <a:pt x="11530" y="334889"/>
                </a:lnTo>
                <a:lnTo>
                  <a:pt x="24344" y="343789"/>
                </a:lnTo>
                <a:lnTo>
                  <a:pt x="40119" y="347205"/>
                </a:lnTo>
                <a:lnTo>
                  <a:pt x="243458" y="349948"/>
                </a:lnTo>
                <a:lnTo>
                  <a:pt x="259326" y="346962"/>
                </a:lnTo>
                <a:lnTo>
                  <a:pt x="272378" y="338412"/>
                </a:lnTo>
                <a:lnTo>
                  <a:pt x="278488" y="329615"/>
                </a:lnTo>
                <a:lnTo>
                  <a:pt x="243751" y="329615"/>
                </a:lnTo>
                <a:lnTo>
                  <a:pt x="40385" y="326859"/>
                </a:lnTo>
                <a:lnTo>
                  <a:pt x="32498" y="325159"/>
                </a:lnTo>
                <a:lnTo>
                  <a:pt x="26090" y="320713"/>
                </a:lnTo>
                <a:lnTo>
                  <a:pt x="21814" y="314190"/>
                </a:lnTo>
                <a:lnTo>
                  <a:pt x="20319" y="306260"/>
                </a:lnTo>
                <a:lnTo>
                  <a:pt x="23367" y="81216"/>
                </a:lnTo>
                <a:lnTo>
                  <a:pt x="25075" y="73328"/>
                </a:lnTo>
                <a:lnTo>
                  <a:pt x="29524" y="66919"/>
                </a:lnTo>
                <a:lnTo>
                  <a:pt x="36044" y="62639"/>
                </a:lnTo>
                <a:lnTo>
                  <a:pt x="43967" y="61137"/>
                </a:lnTo>
                <a:lnTo>
                  <a:pt x="155837" y="61137"/>
                </a:lnTo>
                <a:lnTo>
                  <a:pt x="156099" y="42049"/>
                </a:lnTo>
                <a:lnTo>
                  <a:pt x="135762" y="42049"/>
                </a:lnTo>
                <a:lnTo>
                  <a:pt x="115417" y="41770"/>
                </a:lnTo>
                <a:lnTo>
                  <a:pt x="115421" y="41503"/>
                </a:lnTo>
                <a:lnTo>
                  <a:pt x="95097" y="41503"/>
                </a:lnTo>
                <a:lnTo>
                  <a:pt x="54419" y="40957"/>
                </a:lnTo>
                <a:lnTo>
                  <a:pt x="54686" y="20612"/>
                </a:lnTo>
                <a:lnTo>
                  <a:pt x="115708" y="20612"/>
                </a:lnTo>
                <a:lnTo>
                  <a:pt x="115976" y="1104"/>
                </a:lnTo>
                <a:lnTo>
                  <a:pt x="34632" y="0"/>
                </a:lnTo>
                <a:close/>
              </a:path>
              <a:path w="288289" h="350520">
                <a:moveTo>
                  <a:pt x="281184" y="21983"/>
                </a:moveTo>
                <a:lnTo>
                  <a:pt x="156375" y="21983"/>
                </a:lnTo>
                <a:lnTo>
                  <a:pt x="247878" y="23228"/>
                </a:lnTo>
                <a:lnTo>
                  <a:pt x="255766" y="24934"/>
                </a:lnTo>
                <a:lnTo>
                  <a:pt x="262174" y="29379"/>
                </a:lnTo>
                <a:lnTo>
                  <a:pt x="266450" y="35899"/>
                </a:lnTo>
                <a:lnTo>
                  <a:pt x="267944" y="43827"/>
                </a:lnTo>
                <a:lnTo>
                  <a:pt x="264398" y="305981"/>
                </a:lnTo>
                <a:lnTo>
                  <a:pt x="243751" y="329615"/>
                </a:lnTo>
                <a:lnTo>
                  <a:pt x="278488" y="329615"/>
                </a:lnTo>
                <a:lnTo>
                  <a:pt x="281279" y="325597"/>
                </a:lnTo>
                <a:lnTo>
                  <a:pt x="284695" y="309816"/>
                </a:lnTo>
                <a:lnTo>
                  <a:pt x="288235" y="47207"/>
                </a:lnTo>
                <a:lnTo>
                  <a:pt x="288222" y="43827"/>
                </a:lnTo>
                <a:lnTo>
                  <a:pt x="285291" y="28252"/>
                </a:lnTo>
                <a:lnTo>
                  <a:pt x="281184" y="21983"/>
                </a:lnTo>
                <a:close/>
              </a:path>
              <a:path w="288289" h="350520">
                <a:moveTo>
                  <a:pt x="155837" y="61137"/>
                </a:moveTo>
                <a:lnTo>
                  <a:pt x="43967" y="61137"/>
                </a:lnTo>
                <a:lnTo>
                  <a:pt x="155816" y="62661"/>
                </a:lnTo>
                <a:lnTo>
                  <a:pt x="155837" y="61137"/>
                </a:lnTo>
                <a:close/>
              </a:path>
              <a:path w="288289" h="350520">
                <a:moveTo>
                  <a:pt x="136309" y="1371"/>
                </a:moveTo>
                <a:lnTo>
                  <a:pt x="135762" y="42049"/>
                </a:lnTo>
                <a:lnTo>
                  <a:pt x="156099" y="42049"/>
                </a:lnTo>
                <a:lnTo>
                  <a:pt x="156375" y="21983"/>
                </a:lnTo>
                <a:lnTo>
                  <a:pt x="281184" y="21983"/>
                </a:lnTo>
                <a:lnTo>
                  <a:pt x="276742" y="15201"/>
                </a:lnTo>
                <a:lnTo>
                  <a:pt x="263931" y="6304"/>
                </a:lnTo>
                <a:lnTo>
                  <a:pt x="248158" y="2895"/>
                </a:lnTo>
                <a:lnTo>
                  <a:pt x="136309" y="1371"/>
                </a:lnTo>
                <a:close/>
              </a:path>
              <a:path w="288289" h="350520">
                <a:moveTo>
                  <a:pt x="115708" y="20612"/>
                </a:moveTo>
                <a:lnTo>
                  <a:pt x="54686" y="20612"/>
                </a:lnTo>
                <a:lnTo>
                  <a:pt x="95364" y="21170"/>
                </a:lnTo>
                <a:lnTo>
                  <a:pt x="95097" y="41503"/>
                </a:lnTo>
                <a:lnTo>
                  <a:pt x="115421" y="41503"/>
                </a:lnTo>
                <a:lnTo>
                  <a:pt x="115708" y="20612"/>
                </a:lnTo>
                <a:close/>
              </a:path>
            </a:pathLst>
          </a:custGeom>
          <a:solidFill>
            <a:srgbClr val="0FC477"/>
          </a:solidFill>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1218855" y="6065680"/>
            <a:ext cx="174044" cy="216439"/>
          </a:xfrm>
          <a:custGeom>
            <a:avLst/>
            <a:gdLst/>
            <a:ahLst/>
            <a:cxnLst/>
            <a:rect l="l" t="t" r="r" b="b"/>
            <a:pathLst>
              <a:path w="247650" h="307975">
                <a:moveTo>
                  <a:pt x="244030" y="287566"/>
                </a:moveTo>
                <a:lnTo>
                  <a:pt x="242324" y="295453"/>
                </a:lnTo>
                <a:lnTo>
                  <a:pt x="237878" y="301861"/>
                </a:lnTo>
                <a:lnTo>
                  <a:pt x="231359" y="306138"/>
                </a:lnTo>
                <a:lnTo>
                  <a:pt x="223431" y="307632"/>
                </a:lnTo>
                <a:lnTo>
                  <a:pt x="20066" y="304876"/>
                </a:lnTo>
                <a:lnTo>
                  <a:pt x="12178" y="303175"/>
                </a:lnTo>
                <a:lnTo>
                  <a:pt x="5770" y="298729"/>
                </a:lnTo>
                <a:lnTo>
                  <a:pt x="1494" y="292206"/>
                </a:lnTo>
                <a:lnTo>
                  <a:pt x="0" y="284276"/>
                </a:lnTo>
                <a:lnTo>
                  <a:pt x="3048" y="59232"/>
                </a:lnTo>
                <a:lnTo>
                  <a:pt x="4755" y="51344"/>
                </a:lnTo>
                <a:lnTo>
                  <a:pt x="9204" y="44935"/>
                </a:lnTo>
                <a:lnTo>
                  <a:pt x="15724" y="40655"/>
                </a:lnTo>
                <a:lnTo>
                  <a:pt x="23647" y="39154"/>
                </a:lnTo>
                <a:lnTo>
                  <a:pt x="135496" y="40678"/>
                </a:lnTo>
                <a:lnTo>
                  <a:pt x="136055" y="0"/>
                </a:lnTo>
                <a:lnTo>
                  <a:pt x="227558" y="1244"/>
                </a:lnTo>
                <a:lnTo>
                  <a:pt x="247624" y="21843"/>
                </a:lnTo>
                <a:lnTo>
                  <a:pt x="244030" y="287566"/>
                </a:lnTo>
                <a:close/>
              </a:path>
            </a:pathLst>
          </a:custGeom>
          <a:ln w="6350">
            <a:solidFill>
              <a:srgbClr val="FFFFFF"/>
            </a:solidFill>
          </a:ln>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1242820" y="6166536"/>
            <a:ext cx="29007" cy="14727"/>
          </a:xfrm>
          <a:custGeom>
            <a:avLst/>
            <a:gdLst/>
            <a:ahLst/>
            <a:cxnLst/>
            <a:rect l="l" t="t" r="r" b="b"/>
            <a:pathLst>
              <a:path w="41275" h="20954">
                <a:moveTo>
                  <a:pt x="40944" y="558"/>
                </a:moveTo>
                <a:lnTo>
                  <a:pt x="40678" y="20891"/>
                </a:lnTo>
                <a:lnTo>
                  <a:pt x="0" y="20345"/>
                </a:lnTo>
                <a:lnTo>
                  <a:pt x="266" y="0"/>
                </a:lnTo>
                <a:lnTo>
                  <a:pt x="40944" y="558"/>
                </a:lnTo>
                <a:close/>
              </a:path>
            </a:pathLst>
          </a:custGeom>
          <a:ln w="6350">
            <a:solidFill>
              <a:srgbClr val="FFFFFF"/>
            </a:solidFill>
          </a:ln>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1231017" y="6081533"/>
            <a:ext cx="149799" cy="184732"/>
          </a:xfrm>
          <a:prstGeom prst="rect">
            <a:avLst/>
          </a:prstGeom>
          <a:blipFill>
            <a:blip r:embed="rId2" cstate="print"/>
            <a:stretch>
              <a:fillRect/>
            </a:stretch>
          </a:blipFill>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9410553" y="6025739"/>
            <a:ext cx="333807" cy="296321"/>
          </a:xfrm>
          <a:custGeom>
            <a:avLst/>
            <a:gdLst/>
            <a:ahLst/>
            <a:cxnLst/>
            <a:rect l="l" t="t" r="r" b="b"/>
            <a:pathLst>
              <a:path w="474980" h="421640">
                <a:moveTo>
                  <a:pt x="269859" y="0"/>
                </a:moveTo>
                <a:lnTo>
                  <a:pt x="216661" y="5197"/>
                </a:lnTo>
                <a:lnTo>
                  <a:pt x="166263" y="20464"/>
                </a:lnTo>
                <a:lnTo>
                  <a:pt x="119835" y="45311"/>
                </a:lnTo>
                <a:lnTo>
                  <a:pt x="78546" y="79247"/>
                </a:lnTo>
                <a:lnTo>
                  <a:pt x="48620" y="114858"/>
                </a:lnTo>
                <a:lnTo>
                  <a:pt x="25339" y="154824"/>
                </a:lnTo>
                <a:lnTo>
                  <a:pt x="9184" y="198139"/>
                </a:lnTo>
                <a:lnTo>
                  <a:pt x="632" y="243801"/>
                </a:lnTo>
                <a:lnTo>
                  <a:pt x="0" y="289612"/>
                </a:lnTo>
                <a:lnTo>
                  <a:pt x="7015" y="334625"/>
                </a:lnTo>
                <a:lnTo>
                  <a:pt x="21414" y="377772"/>
                </a:lnTo>
                <a:lnTo>
                  <a:pt x="42935" y="417982"/>
                </a:lnTo>
                <a:lnTo>
                  <a:pt x="44447" y="420319"/>
                </a:lnTo>
                <a:lnTo>
                  <a:pt x="46987" y="421589"/>
                </a:lnTo>
                <a:lnTo>
                  <a:pt x="51063" y="421589"/>
                </a:lnTo>
                <a:lnTo>
                  <a:pt x="52562" y="421170"/>
                </a:lnTo>
                <a:lnTo>
                  <a:pt x="57566" y="417906"/>
                </a:lnTo>
                <a:lnTo>
                  <a:pt x="58607" y="412991"/>
                </a:lnTo>
                <a:lnTo>
                  <a:pt x="56219" y="409333"/>
                </a:lnTo>
                <a:lnTo>
                  <a:pt x="35965" y="371477"/>
                </a:lnTo>
                <a:lnTo>
                  <a:pt x="22415" y="330857"/>
                </a:lnTo>
                <a:lnTo>
                  <a:pt x="15814" y="288479"/>
                </a:lnTo>
                <a:lnTo>
                  <a:pt x="16405" y="245351"/>
                </a:lnTo>
                <a:lnTo>
                  <a:pt x="24457" y="202376"/>
                </a:lnTo>
                <a:lnTo>
                  <a:pt x="39665" y="161601"/>
                </a:lnTo>
                <a:lnTo>
                  <a:pt x="61578" y="123978"/>
                </a:lnTo>
                <a:lnTo>
                  <a:pt x="89747" y="90462"/>
                </a:lnTo>
                <a:lnTo>
                  <a:pt x="128618" y="58510"/>
                </a:lnTo>
                <a:lnTo>
                  <a:pt x="172331" y="35121"/>
                </a:lnTo>
                <a:lnTo>
                  <a:pt x="219780" y="20753"/>
                </a:lnTo>
                <a:lnTo>
                  <a:pt x="269859" y="15862"/>
                </a:lnTo>
                <a:lnTo>
                  <a:pt x="361009" y="15862"/>
                </a:lnTo>
                <a:lnTo>
                  <a:pt x="317504" y="4158"/>
                </a:lnTo>
                <a:lnTo>
                  <a:pt x="269859" y="0"/>
                </a:lnTo>
                <a:close/>
              </a:path>
              <a:path w="474980" h="421640">
                <a:moveTo>
                  <a:pt x="406663" y="69113"/>
                </a:moveTo>
                <a:lnTo>
                  <a:pt x="402358" y="71704"/>
                </a:lnTo>
                <a:lnTo>
                  <a:pt x="400250" y="80200"/>
                </a:lnTo>
                <a:lnTo>
                  <a:pt x="402841" y="84505"/>
                </a:lnTo>
                <a:lnTo>
                  <a:pt x="465032" y="99999"/>
                </a:lnTo>
                <a:lnTo>
                  <a:pt x="465680" y="100075"/>
                </a:lnTo>
                <a:lnTo>
                  <a:pt x="468652" y="100075"/>
                </a:lnTo>
                <a:lnTo>
                  <a:pt x="470913" y="99047"/>
                </a:lnTo>
                <a:lnTo>
                  <a:pt x="474367" y="94830"/>
                </a:lnTo>
                <a:lnTo>
                  <a:pt x="474799" y="91566"/>
                </a:lnTo>
                <a:lnTo>
                  <a:pt x="467508" y="75984"/>
                </a:lnTo>
                <a:lnTo>
                  <a:pt x="434222" y="75984"/>
                </a:lnTo>
                <a:lnTo>
                  <a:pt x="406663" y="69113"/>
                </a:lnTo>
                <a:close/>
              </a:path>
              <a:path w="474980" h="421640">
                <a:moveTo>
                  <a:pt x="361009" y="15862"/>
                </a:moveTo>
                <a:lnTo>
                  <a:pt x="269859" y="15862"/>
                </a:lnTo>
                <a:lnTo>
                  <a:pt x="314764" y="19784"/>
                </a:lnTo>
                <a:lnTo>
                  <a:pt x="357651" y="31330"/>
                </a:lnTo>
                <a:lnTo>
                  <a:pt x="397732" y="50173"/>
                </a:lnTo>
                <a:lnTo>
                  <a:pt x="434222" y="75984"/>
                </a:lnTo>
                <a:lnTo>
                  <a:pt x="467508" y="75984"/>
                </a:lnTo>
                <a:lnTo>
                  <a:pt x="461793" y="63741"/>
                </a:lnTo>
                <a:lnTo>
                  <a:pt x="444293" y="63741"/>
                </a:lnTo>
                <a:lnTo>
                  <a:pt x="405556" y="36379"/>
                </a:lnTo>
                <a:lnTo>
                  <a:pt x="363015" y="16402"/>
                </a:lnTo>
                <a:lnTo>
                  <a:pt x="361009" y="15862"/>
                </a:lnTo>
                <a:close/>
              </a:path>
              <a:path w="474980" h="421640">
                <a:moveTo>
                  <a:pt x="441931" y="29603"/>
                </a:moveTo>
                <a:lnTo>
                  <a:pt x="438203" y="31330"/>
                </a:lnTo>
                <a:lnTo>
                  <a:pt x="434006" y="33312"/>
                </a:lnTo>
                <a:lnTo>
                  <a:pt x="432279" y="38023"/>
                </a:lnTo>
                <a:lnTo>
                  <a:pt x="444293" y="63741"/>
                </a:lnTo>
                <a:lnTo>
                  <a:pt x="461793" y="63741"/>
                </a:lnTo>
                <a:lnTo>
                  <a:pt x="446656" y="31318"/>
                </a:lnTo>
                <a:lnTo>
                  <a:pt x="441931" y="29603"/>
                </a:lnTo>
                <a:close/>
              </a:path>
            </a:pathLst>
          </a:custGeom>
          <a:solidFill>
            <a:srgbClr val="0FC477"/>
          </a:solidFill>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9456185" y="6025293"/>
            <a:ext cx="333807" cy="297213"/>
          </a:xfrm>
          <a:custGeom>
            <a:avLst/>
            <a:gdLst/>
            <a:ahLst/>
            <a:cxnLst/>
            <a:rect l="l" t="t" r="r" b="b"/>
            <a:pathLst>
              <a:path w="474980" h="422909">
                <a:moveTo>
                  <a:pt x="57867" y="358952"/>
                </a:moveTo>
                <a:lnTo>
                  <a:pt x="30479" y="358952"/>
                </a:lnTo>
                <a:lnTo>
                  <a:pt x="69219" y="386312"/>
                </a:lnTo>
                <a:lnTo>
                  <a:pt x="111764" y="406285"/>
                </a:lnTo>
                <a:lnTo>
                  <a:pt x="157279" y="418524"/>
                </a:lnTo>
                <a:lnTo>
                  <a:pt x="204927" y="422681"/>
                </a:lnTo>
                <a:lnTo>
                  <a:pt x="258119" y="417485"/>
                </a:lnTo>
                <a:lnTo>
                  <a:pt x="293299" y="406831"/>
                </a:lnTo>
                <a:lnTo>
                  <a:pt x="204927" y="406831"/>
                </a:lnTo>
                <a:lnTo>
                  <a:pt x="160026" y="402908"/>
                </a:lnTo>
                <a:lnTo>
                  <a:pt x="117138" y="391358"/>
                </a:lnTo>
                <a:lnTo>
                  <a:pt x="77050" y="372515"/>
                </a:lnTo>
                <a:lnTo>
                  <a:pt x="57867" y="358952"/>
                </a:lnTo>
                <a:close/>
              </a:path>
              <a:path w="474980" h="422909">
                <a:moveTo>
                  <a:pt x="424560" y="0"/>
                </a:moveTo>
                <a:lnTo>
                  <a:pt x="417220" y="4775"/>
                </a:lnTo>
                <a:lnTo>
                  <a:pt x="416191" y="9690"/>
                </a:lnTo>
                <a:lnTo>
                  <a:pt x="418566" y="13360"/>
                </a:lnTo>
                <a:lnTo>
                  <a:pt x="438821" y="51214"/>
                </a:lnTo>
                <a:lnTo>
                  <a:pt x="452372" y="91830"/>
                </a:lnTo>
                <a:lnTo>
                  <a:pt x="458977" y="134204"/>
                </a:lnTo>
                <a:lnTo>
                  <a:pt x="458393" y="177330"/>
                </a:lnTo>
                <a:lnTo>
                  <a:pt x="450339" y="220312"/>
                </a:lnTo>
                <a:lnTo>
                  <a:pt x="435125" y="261091"/>
                </a:lnTo>
                <a:lnTo>
                  <a:pt x="413204" y="298714"/>
                </a:lnTo>
                <a:lnTo>
                  <a:pt x="385025" y="332231"/>
                </a:lnTo>
                <a:lnTo>
                  <a:pt x="346157" y="364183"/>
                </a:lnTo>
                <a:lnTo>
                  <a:pt x="302448" y="387572"/>
                </a:lnTo>
                <a:lnTo>
                  <a:pt x="255004" y="401940"/>
                </a:lnTo>
                <a:lnTo>
                  <a:pt x="204927" y="406831"/>
                </a:lnTo>
                <a:lnTo>
                  <a:pt x="293299" y="406831"/>
                </a:lnTo>
                <a:lnTo>
                  <a:pt x="354949" y="377381"/>
                </a:lnTo>
                <a:lnTo>
                  <a:pt x="396239" y="343446"/>
                </a:lnTo>
                <a:lnTo>
                  <a:pt x="426168" y="307833"/>
                </a:lnTo>
                <a:lnTo>
                  <a:pt x="449452" y="267865"/>
                </a:lnTo>
                <a:lnTo>
                  <a:pt x="465612" y="224549"/>
                </a:lnTo>
                <a:lnTo>
                  <a:pt x="474167" y="178892"/>
                </a:lnTo>
                <a:lnTo>
                  <a:pt x="474791" y="133081"/>
                </a:lnTo>
                <a:lnTo>
                  <a:pt x="467772" y="88068"/>
                </a:lnTo>
                <a:lnTo>
                  <a:pt x="453371" y="44921"/>
                </a:lnTo>
                <a:lnTo>
                  <a:pt x="431850" y="4711"/>
                </a:lnTo>
                <a:lnTo>
                  <a:pt x="429475" y="1041"/>
                </a:lnTo>
                <a:lnTo>
                  <a:pt x="424560" y="0"/>
                </a:lnTo>
                <a:close/>
              </a:path>
              <a:path w="474980" h="422909">
                <a:moveTo>
                  <a:pt x="7416" y="322110"/>
                </a:moveTo>
                <a:lnTo>
                  <a:pt x="4292" y="323138"/>
                </a:lnTo>
                <a:lnTo>
                  <a:pt x="2362" y="325500"/>
                </a:lnTo>
                <a:lnTo>
                  <a:pt x="406" y="327850"/>
                </a:lnTo>
                <a:lnTo>
                  <a:pt x="0" y="331127"/>
                </a:lnTo>
                <a:lnTo>
                  <a:pt x="26351" y="387572"/>
                </a:lnTo>
                <a:lnTo>
                  <a:pt x="27635" y="390283"/>
                </a:lnTo>
                <a:lnTo>
                  <a:pt x="30479" y="391985"/>
                </a:lnTo>
                <a:lnTo>
                  <a:pt x="34594" y="391985"/>
                </a:lnTo>
                <a:lnTo>
                  <a:pt x="35737" y="391744"/>
                </a:lnTo>
                <a:lnTo>
                  <a:pt x="40792" y="389381"/>
                </a:lnTo>
                <a:lnTo>
                  <a:pt x="42506" y="384670"/>
                </a:lnTo>
                <a:lnTo>
                  <a:pt x="30479" y="358952"/>
                </a:lnTo>
                <a:lnTo>
                  <a:pt x="57867" y="358952"/>
                </a:lnTo>
                <a:lnTo>
                  <a:pt x="40551" y="346709"/>
                </a:lnTo>
                <a:lnTo>
                  <a:pt x="73483" y="346709"/>
                </a:lnTo>
                <a:lnTo>
                  <a:pt x="74536" y="342493"/>
                </a:lnTo>
                <a:lnTo>
                  <a:pt x="71945" y="338188"/>
                </a:lnTo>
                <a:lnTo>
                  <a:pt x="7416" y="322110"/>
                </a:lnTo>
                <a:close/>
              </a:path>
              <a:path w="474980" h="422909">
                <a:moveTo>
                  <a:pt x="73483" y="346709"/>
                </a:moveTo>
                <a:lnTo>
                  <a:pt x="40551" y="346709"/>
                </a:lnTo>
                <a:lnTo>
                  <a:pt x="68110" y="353567"/>
                </a:lnTo>
                <a:lnTo>
                  <a:pt x="72415" y="350989"/>
                </a:lnTo>
                <a:lnTo>
                  <a:pt x="73483" y="346709"/>
                </a:lnTo>
                <a:close/>
              </a:path>
            </a:pathLst>
          </a:custGeom>
          <a:solidFill>
            <a:srgbClr val="0FC477"/>
          </a:solidFill>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9512288" y="6045821"/>
            <a:ext cx="175829" cy="256157"/>
          </a:xfrm>
          <a:custGeom>
            <a:avLst/>
            <a:gdLst/>
            <a:ahLst/>
            <a:cxnLst/>
            <a:rect l="l" t="t" r="r" b="b"/>
            <a:pathLst>
              <a:path w="250190" h="364490">
                <a:moveTo>
                  <a:pt x="108076" y="240118"/>
                </a:moveTo>
                <a:lnTo>
                  <a:pt x="103847" y="242824"/>
                </a:lnTo>
                <a:lnTo>
                  <a:pt x="78689" y="358305"/>
                </a:lnTo>
                <a:lnTo>
                  <a:pt x="80467" y="361962"/>
                </a:lnTo>
                <a:lnTo>
                  <a:pt x="84886" y="364070"/>
                </a:lnTo>
                <a:lnTo>
                  <a:pt x="86055" y="364324"/>
                </a:lnTo>
                <a:lnTo>
                  <a:pt x="89547" y="364324"/>
                </a:lnTo>
                <a:lnTo>
                  <a:pt x="91846" y="363283"/>
                </a:lnTo>
                <a:lnTo>
                  <a:pt x="122470" y="325272"/>
                </a:lnTo>
                <a:lnTo>
                  <a:pt x="102107" y="325272"/>
                </a:lnTo>
                <a:lnTo>
                  <a:pt x="119341" y="246202"/>
                </a:lnTo>
                <a:lnTo>
                  <a:pt x="116624" y="241985"/>
                </a:lnTo>
                <a:lnTo>
                  <a:pt x="108076" y="240118"/>
                </a:lnTo>
                <a:close/>
              </a:path>
              <a:path w="250190" h="364490">
                <a:moveTo>
                  <a:pt x="164305" y="39852"/>
                </a:moveTo>
                <a:lnTo>
                  <a:pt x="148094" y="39852"/>
                </a:lnTo>
                <a:lnTo>
                  <a:pt x="121297" y="162737"/>
                </a:lnTo>
                <a:lnTo>
                  <a:pt x="121856" y="165163"/>
                </a:lnTo>
                <a:lnTo>
                  <a:pt x="124790" y="168884"/>
                </a:lnTo>
                <a:lnTo>
                  <a:pt x="126999" y="169989"/>
                </a:lnTo>
                <a:lnTo>
                  <a:pt x="225450" y="172186"/>
                </a:lnTo>
                <a:lnTo>
                  <a:pt x="102107" y="325272"/>
                </a:lnTo>
                <a:lnTo>
                  <a:pt x="122470" y="325272"/>
                </a:lnTo>
                <a:lnTo>
                  <a:pt x="249783" y="167246"/>
                </a:lnTo>
                <a:lnTo>
                  <a:pt x="250189" y="164033"/>
                </a:lnTo>
                <a:lnTo>
                  <a:pt x="247637" y="158546"/>
                </a:lnTo>
                <a:lnTo>
                  <a:pt x="244932" y="156781"/>
                </a:lnTo>
                <a:lnTo>
                  <a:pt x="139344" y="154406"/>
                </a:lnTo>
                <a:lnTo>
                  <a:pt x="164305" y="39852"/>
                </a:lnTo>
                <a:close/>
              </a:path>
              <a:path w="250190" h="364490">
                <a:moveTo>
                  <a:pt x="163080" y="0"/>
                </a:moveTo>
                <a:lnTo>
                  <a:pt x="159118" y="901"/>
                </a:lnTo>
                <a:lnTo>
                  <a:pt x="406" y="197878"/>
                </a:lnTo>
                <a:lnTo>
                  <a:pt x="0" y="201104"/>
                </a:lnTo>
                <a:lnTo>
                  <a:pt x="2552" y="206578"/>
                </a:lnTo>
                <a:lnTo>
                  <a:pt x="5270" y="208356"/>
                </a:lnTo>
                <a:lnTo>
                  <a:pt x="110845" y="210731"/>
                </a:lnTo>
                <a:lnTo>
                  <a:pt x="109207" y="218262"/>
                </a:lnTo>
                <a:lnTo>
                  <a:pt x="111925" y="222478"/>
                </a:lnTo>
                <a:lnTo>
                  <a:pt x="120472" y="224358"/>
                </a:lnTo>
                <a:lnTo>
                  <a:pt x="124701" y="221640"/>
                </a:lnTo>
                <a:lnTo>
                  <a:pt x="128892" y="202387"/>
                </a:lnTo>
                <a:lnTo>
                  <a:pt x="128333" y="199974"/>
                </a:lnTo>
                <a:lnTo>
                  <a:pt x="125399" y="196253"/>
                </a:lnTo>
                <a:lnTo>
                  <a:pt x="123189" y="195148"/>
                </a:lnTo>
                <a:lnTo>
                  <a:pt x="24752" y="192938"/>
                </a:lnTo>
                <a:lnTo>
                  <a:pt x="148094" y="39852"/>
                </a:lnTo>
                <a:lnTo>
                  <a:pt x="164305" y="39852"/>
                </a:lnTo>
                <a:lnTo>
                  <a:pt x="171500" y="6832"/>
                </a:lnTo>
                <a:lnTo>
                  <a:pt x="169722" y="3175"/>
                </a:lnTo>
                <a:lnTo>
                  <a:pt x="163080" y="0"/>
                </a:lnTo>
                <a:close/>
              </a:path>
            </a:pathLst>
          </a:custGeom>
          <a:solidFill>
            <a:srgbClr val="0FC477"/>
          </a:solidFill>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txBox="1"/>
          <p:nvPr/>
        </p:nvSpPr>
        <p:spPr>
          <a:xfrm>
            <a:off x="10017444" y="6008004"/>
            <a:ext cx="961258" cy="331790"/>
          </a:xfrm>
          <a:prstGeom prst="rect">
            <a:avLst/>
          </a:prstGeom>
        </p:spPr>
        <p:txBody>
          <a:bodyPr vert="horz" wrap="square" lIns="0" tIns="8033" rIns="0" bIns="0" rtlCol="0">
            <a:spAutoFit/>
          </a:bodyPr>
          <a:lstStyle/>
          <a:p>
            <a:pPr marL="8926" marR="0" lvl="0" indent="0" algn="l" defTabSz="642640" rtl="0" eaLnBrk="1" fontAlgn="auto" latinLnBrk="0" hangingPunct="1">
              <a:lnSpc>
                <a:spcPts val="1374"/>
              </a:lnSpc>
              <a:spcBef>
                <a:spcPts val="63"/>
              </a:spcBef>
              <a:spcAft>
                <a:spcPts val="0"/>
              </a:spcAft>
              <a:buClrTx/>
              <a:buSzTx/>
              <a:buFontTx/>
              <a:buNone/>
              <a:tabLst/>
              <a:defRPr/>
            </a:pPr>
            <a:r>
              <a:rPr kumimoji="0" sz="1160" b="1" i="0" u="none" strike="noStrike" kern="1200" cap="none" spc="-4" normalizeH="0" baseline="0" noProof="0" dirty="0">
                <a:ln>
                  <a:noFill/>
                </a:ln>
                <a:solidFill>
                  <a:srgbClr val="0FC477"/>
                </a:solidFill>
                <a:effectLst/>
                <a:uLnTx/>
                <a:uFillTx/>
                <a:latin typeface="Arial"/>
                <a:ea typeface="+mn-ea"/>
                <a:cs typeface="Arial"/>
              </a:rPr>
              <a:t>25</a:t>
            </a:r>
            <a:r>
              <a:rPr kumimoji="0" lang="en-US" sz="1160" b="1" i="0" u="none" strike="noStrike" kern="1200" cap="none" spc="-4" normalizeH="0" baseline="0" noProof="0" dirty="0">
                <a:ln>
                  <a:noFill/>
                </a:ln>
                <a:solidFill>
                  <a:srgbClr val="0FC477"/>
                </a:solidFill>
                <a:effectLst/>
                <a:uLnTx/>
                <a:uFillTx/>
                <a:latin typeface="Arial"/>
                <a:ea typeface="+mn-ea"/>
                <a:cs typeface="Arial"/>
              </a:rPr>
              <a:t>+</a:t>
            </a:r>
            <a:r>
              <a:rPr kumimoji="0" sz="1160" b="1" i="0" u="none" strike="noStrike" kern="1200" cap="none" spc="-179" normalizeH="0" baseline="0" noProof="0" dirty="0">
                <a:ln>
                  <a:noFill/>
                </a:ln>
                <a:solidFill>
                  <a:srgbClr val="0FC477"/>
                </a:solidFill>
                <a:effectLst/>
                <a:uLnTx/>
                <a:uFillTx/>
                <a:latin typeface="Arial"/>
                <a:ea typeface="+mn-ea"/>
                <a:cs typeface="Arial"/>
              </a:rPr>
              <a:t> </a:t>
            </a:r>
            <a:r>
              <a:rPr kumimoji="0" sz="1160" b="1" i="0" u="none" strike="noStrike" kern="1200" cap="none" spc="7" normalizeH="0" baseline="0" noProof="0" dirty="0">
                <a:ln>
                  <a:noFill/>
                </a:ln>
                <a:solidFill>
                  <a:srgbClr val="0FC477"/>
                </a:solidFill>
                <a:effectLst/>
                <a:uLnTx/>
                <a:uFillTx/>
                <a:latin typeface="Arial"/>
                <a:ea typeface="+mn-ea"/>
                <a:cs typeface="Arial"/>
              </a:rPr>
              <a:t>TWh</a:t>
            </a:r>
            <a:endParaRPr kumimoji="0" sz="1160" b="0" i="0" u="none" strike="noStrike" kern="1200" cap="none" spc="0" normalizeH="0" baseline="0" noProof="0" dirty="0">
              <a:ln>
                <a:noFill/>
              </a:ln>
              <a:solidFill>
                <a:prstClr val="black"/>
              </a:solidFill>
              <a:effectLst/>
              <a:uLnTx/>
              <a:uFillTx/>
              <a:latin typeface="Arial"/>
              <a:ea typeface="+mn-ea"/>
              <a:cs typeface="Arial"/>
            </a:endParaRPr>
          </a:p>
          <a:p>
            <a:pPr marL="8926" marR="0" lvl="0" indent="0" algn="l" defTabSz="642640" rtl="0" eaLnBrk="1" fontAlgn="auto" latinLnBrk="0" hangingPunct="1">
              <a:lnSpc>
                <a:spcPts val="1163"/>
              </a:lnSpc>
              <a:spcBef>
                <a:spcPts val="0"/>
              </a:spcBef>
              <a:spcAft>
                <a:spcPts val="0"/>
              </a:spcAft>
              <a:buClrTx/>
              <a:buSzTx/>
              <a:buFontTx/>
              <a:buNone/>
              <a:tabLst/>
              <a:defRPr/>
            </a:pPr>
            <a:r>
              <a:rPr kumimoji="0" sz="984" b="0" i="0" u="none" strike="noStrike" kern="1200" cap="none" spc="14" normalizeH="0" baseline="0" noProof="0" dirty="0">
                <a:ln>
                  <a:noFill/>
                </a:ln>
                <a:solidFill>
                  <a:srgbClr val="5B676F"/>
                </a:solidFill>
                <a:effectLst/>
                <a:uLnTx/>
                <a:uFillTx/>
                <a:latin typeface="Arial"/>
                <a:ea typeface="+mn-ea"/>
                <a:cs typeface="Arial"/>
              </a:rPr>
              <a:t>RECs</a:t>
            </a:r>
            <a:r>
              <a:rPr kumimoji="0" sz="984" b="0" i="0" u="none" strike="noStrike" kern="1200" cap="none" spc="105" normalizeH="0" baseline="0" noProof="0" dirty="0">
                <a:ln>
                  <a:noFill/>
                </a:ln>
                <a:solidFill>
                  <a:srgbClr val="5B676F"/>
                </a:solidFill>
                <a:effectLst/>
                <a:uLnTx/>
                <a:uFillTx/>
                <a:latin typeface="Arial"/>
                <a:ea typeface="+mn-ea"/>
                <a:cs typeface="Arial"/>
              </a:rPr>
              <a:t> </a:t>
            </a:r>
            <a:r>
              <a:rPr kumimoji="0" sz="984" b="0" i="0" u="none" strike="noStrike" kern="1200" cap="none" spc="98" normalizeH="0" baseline="0" noProof="0" dirty="0">
                <a:ln>
                  <a:noFill/>
                </a:ln>
                <a:solidFill>
                  <a:srgbClr val="5B676F"/>
                </a:solidFill>
                <a:effectLst/>
                <a:uLnTx/>
                <a:uFillTx/>
                <a:latin typeface="Arial"/>
                <a:ea typeface="+mn-ea"/>
                <a:cs typeface="Arial"/>
              </a:rPr>
              <a:t>Sourced</a:t>
            </a:r>
            <a:endParaRPr kumimoji="0" sz="984" b="0" i="0" u="none" strike="noStrike" kern="1200" cap="none" spc="0" normalizeH="0" baseline="0" noProof="0" dirty="0">
              <a:ln>
                <a:noFill/>
              </a:ln>
              <a:solidFill>
                <a:prstClr val="black"/>
              </a:solidFill>
              <a:effectLst/>
              <a:uLnTx/>
              <a:uFillTx/>
              <a:latin typeface="Arial"/>
              <a:ea typeface="+mn-ea"/>
              <a:cs typeface="Arial"/>
            </a:endParaRPr>
          </a:p>
        </p:txBody>
      </p:sp>
      <p:sp>
        <p:nvSpPr>
          <p:cNvPr id="28" name="object 28"/>
          <p:cNvSpPr txBox="1"/>
          <p:nvPr/>
        </p:nvSpPr>
        <p:spPr>
          <a:xfrm>
            <a:off x="3249968" y="2871241"/>
            <a:ext cx="1371377" cy="492988"/>
          </a:xfrm>
          <a:prstGeom prst="rect">
            <a:avLst/>
          </a:prstGeom>
        </p:spPr>
        <p:txBody>
          <a:bodyPr vert="horz" wrap="square" lIns="0" tIns="8033" rIns="0" bIns="0" rtlCol="0">
            <a:spAutoFit/>
          </a:bodyPr>
          <a:lstStyle/>
          <a:p>
            <a:pPr marL="8926" marR="0" lvl="0" indent="0" algn="l" defTabSz="642640" rtl="0" eaLnBrk="1" fontAlgn="auto" latinLnBrk="0" hangingPunct="1">
              <a:lnSpc>
                <a:spcPts val="1374"/>
              </a:lnSpc>
              <a:spcBef>
                <a:spcPts val="63"/>
              </a:spcBef>
              <a:spcAft>
                <a:spcPts val="0"/>
              </a:spcAft>
              <a:buClrTx/>
              <a:buSzTx/>
              <a:buFontTx/>
              <a:buNone/>
              <a:tabLst/>
              <a:defRPr/>
            </a:pPr>
            <a:r>
              <a:rPr kumimoji="0" sz="1160" b="1" i="0" u="none" strike="noStrike" kern="1200" cap="none" spc="-4" normalizeH="0" baseline="0" noProof="0" dirty="0">
                <a:ln>
                  <a:noFill/>
                </a:ln>
                <a:solidFill>
                  <a:srgbClr val="0FC477"/>
                </a:solidFill>
                <a:effectLst/>
                <a:uLnTx/>
                <a:uFillTx/>
                <a:latin typeface="Arial"/>
                <a:ea typeface="+mn-ea"/>
                <a:cs typeface="Arial"/>
              </a:rPr>
              <a:t>30</a:t>
            </a:r>
            <a:r>
              <a:rPr kumimoji="0" sz="1160" b="1" i="0" u="none" strike="noStrike" kern="1200" cap="none" spc="-7" normalizeH="0" baseline="0" noProof="0" dirty="0">
                <a:ln>
                  <a:noFill/>
                </a:ln>
                <a:solidFill>
                  <a:srgbClr val="0FC477"/>
                </a:solidFill>
                <a:effectLst/>
                <a:uLnTx/>
                <a:uFillTx/>
                <a:latin typeface="Arial"/>
                <a:ea typeface="+mn-ea"/>
                <a:cs typeface="Arial"/>
              </a:rPr>
              <a:t> </a:t>
            </a:r>
            <a:r>
              <a:rPr kumimoji="0" sz="1160" b="1" i="0" u="none" strike="noStrike" kern="1200" cap="none" spc="60" normalizeH="0" baseline="0" noProof="0" dirty="0">
                <a:ln>
                  <a:noFill/>
                </a:ln>
                <a:solidFill>
                  <a:srgbClr val="0FC477"/>
                </a:solidFill>
                <a:effectLst/>
                <a:uLnTx/>
                <a:uFillTx/>
                <a:latin typeface="Arial"/>
                <a:ea typeface="+mn-ea"/>
                <a:cs typeface="Arial"/>
              </a:rPr>
              <a:t>MWh</a:t>
            </a:r>
            <a:endParaRPr kumimoji="0" sz="1160" b="0" i="0" u="none" strike="noStrike" kern="1200" cap="none" spc="0" normalizeH="0" baseline="0" noProof="0" dirty="0">
              <a:ln>
                <a:noFill/>
              </a:ln>
              <a:solidFill>
                <a:prstClr val="black"/>
              </a:solidFill>
              <a:effectLst/>
              <a:uLnTx/>
              <a:uFillTx/>
              <a:latin typeface="Arial"/>
              <a:ea typeface="+mn-ea"/>
              <a:cs typeface="Arial"/>
            </a:endParaRPr>
          </a:p>
          <a:p>
            <a:pPr marL="8926" marR="0" lvl="0" indent="0" algn="l" defTabSz="642640" rtl="0" eaLnBrk="1" fontAlgn="auto" latinLnBrk="0" hangingPunct="1">
              <a:lnSpc>
                <a:spcPts val="1163"/>
              </a:lnSpc>
              <a:spcBef>
                <a:spcPts val="0"/>
              </a:spcBef>
              <a:spcAft>
                <a:spcPts val="0"/>
              </a:spcAft>
              <a:buClrTx/>
              <a:buSzTx/>
              <a:buFontTx/>
              <a:buNone/>
              <a:tabLst/>
              <a:defRPr/>
            </a:pPr>
            <a:r>
              <a:rPr kumimoji="0" sz="984" b="0" i="0" u="none" strike="noStrike" kern="1200" cap="none" spc="88" normalizeH="0" baseline="0" noProof="0" dirty="0">
                <a:ln>
                  <a:noFill/>
                </a:ln>
                <a:solidFill>
                  <a:srgbClr val="5B676F"/>
                </a:solidFill>
                <a:effectLst/>
                <a:uLnTx/>
                <a:uFillTx/>
                <a:latin typeface="Arial"/>
                <a:ea typeface="+mn-ea"/>
                <a:cs typeface="Arial"/>
              </a:rPr>
              <a:t>Onsite</a:t>
            </a:r>
            <a:r>
              <a:rPr kumimoji="0" sz="984" b="0" i="0" u="none" strike="noStrike" kern="1200" cap="none" spc="141" normalizeH="0" baseline="0" noProof="0" dirty="0">
                <a:ln>
                  <a:noFill/>
                </a:ln>
                <a:solidFill>
                  <a:srgbClr val="5B676F"/>
                </a:solidFill>
                <a:effectLst/>
                <a:uLnTx/>
                <a:uFillTx/>
                <a:latin typeface="Arial"/>
                <a:ea typeface="+mn-ea"/>
                <a:cs typeface="Arial"/>
              </a:rPr>
              <a:t> </a:t>
            </a:r>
            <a:r>
              <a:rPr kumimoji="0" sz="984" b="0" i="0" u="none" strike="noStrike" kern="1200" cap="none" spc="102" normalizeH="0" baseline="0" noProof="0" dirty="0">
                <a:ln>
                  <a:noFill/>
                </a:ln>
                <a:solidFill>
                  <a:srgbClr val="5B676F"/>
                </a:solidFill>
                <a:effectLst/>
                <a:uLnTx/>
                <a:uFillTx/>
                <a:latin typeface="Arial"/>
                <a:ea typeface="+mn-ea"/>
                <a:cs typeface="Arial"/>
              </a:rPr>
              <a:t>Solar</a:t>
            </a:r>
            <a:endParaRPr kumimoji="0" sz="984" b="0" i="0" u="none" strike="noStrike" kern="1200" cap="none" spc="0" normalizeH="0" baseline="0" noProof="0" dirty="0">
              <a:ln>
                <a:noFill/>
              </a:ln>
              <a:solidFill>
                <a:prstClr val="black"/>
              </a:solidFill>
              <a:effectLst/>
              <a:uLnTx/>
              <a:uFillTx/>
              <a:latin typeface="Arial"/>
              <a:ea typeface="+mn-ea"/>
              <a:cs typeface="Arial"/>
            </a:endParaRPr>
          </a:p>
          <a:p>
            <a:pPr marL="8926" marR="0" lvl="0" indent="0" algn="l" defTabSz="642640" rtl="0" eaLnBrk="1" fontAlgn="auto" latinLnBrk="0" hangingPunct="1">
              <a:lnSpc>
                <a:spcPct val="100000"/>
              </a:lnSpc>
              <a:spcBef>
                <a:spcPts val="0"/>
              </a:spcBef>
              <a:spcAft>
                <a:spcPts val="0"/>
              </a:spcAft>
              <a:buClrTx/>
              <a:buSzTx/>
              <a:buFontTx/>
              <a:buNone/>
              <a:tabLst/>
              <a:defRPr/>
            </a:pPr>
            <a:r>
              <a:rPr kumimoji="0" lang="en-US" sz="984" b="0" i="0" u="none" strike="noStrike" kern="1200" cap="none" spc="102" normalizeH="0" baseline="0" noProof="0" dirty="0">
                <a:ln>
                  <a:noFill/>
                </a:ln>
                <a:solidFill>
                  <a:srgbClr val="5B676F"/>
                </a:solidFill>
                <a:effectLst/>
                <a:uLnTx/>
                <a:uFillTx/>
                <a:latin typeface="Arial"/>
                <a:ea typeface="+mn-ea"/>
                <a:cs typeface="Arial"/>
              </a:rPr>
              <a:t>u</a:t>
            </a:r>
            <a:r>
              <a:rPr kumimoji="0" sz="984" b="0" i="0" u="none" strike="noStrike" kern="1200" cap="none" spc="102" normalizeH="0" baseline="0" noProof="0" dirty="0">
                <a:ln>
                  <a:noFill/>
                </a:ln>
                <a:solidFill>
                  <a:srgbClr val="5B676F"/>
                </a:solidFill>
                <a:effectLst/>
                <a:uLnTx/>
                <a:uFillTx/>
                <a:latin typeface="Arial"/>
                <a:ea typeface="+mn-ea"/>
                <a:cs typeface="Arial"/>
              </a:rPr>
              <a:t>nder</a:t>
            </a:r>
            <a:r>
              <a:rPr kumimoji="0" sz="984" b="0" i="0" u="none" strike="noStrike" kern="1200" cap="none" spc="95" normalizeH="0" baseline="0" noProof="0" dirty="0">
                <a:ln>
                  <a:noFill/>
                </a:ln>
                <a:solidFill>
                  <a:srgbClr val="5B676F"/>
                </a:solidFill>
                <a:effectLst/>
                <a:uLnTx/>
                <a:uFillTx/>
                <a:latin typeface="Arial"/>
                <a:ea typeface="+mn-ea"/>
                <a:cs typeface="Arial"/>
              </a:rPr>
              <a:t> </a:t>
            </a:r>
            <a:r>
              <a:rPr kumimoji="0" lang="en-US" sz="984" b="0" i="0" u="none" strike="noStrike" kern="1200" cap="none" spc="112" normalizeH="0" baseline="0" noProof="0" dirty="0">
                <a:ln>
                  <a:noFill/>
                </a:ln>
                <a:solidFill>
                  <a:srgbClr val="5B676F"/>
                </a:solidFill>
                <a:effectLst/>
                <a:uLnTx/>
                <a:uFillTx/>
                <a:latin typeface="Arial"/>
                <a:ea typeface="+mn-ea"/>
                <a:cs typeface="Arial"/>
              </a:rPr>
              <a:t>d</a:t>
            </a:r>
            <a:r>
              <a:rPr kumimoji="0" sz="984" b="0" i="0" u="none" strike="noStrike" kern="1200" cap="none" spc="112" normalizeH="0" baseline="0" noProof="0" dirty="0">
                <a:ln>
                  <a:noFill/>
                </a:ln>
                <a:solidFill>
                  <a:srgbClr val="5B676F"/>
                </a:solidFill>
                <a:effectLst/>
                <a:uLnTx/>
                <a:uFillTx/>
                <a:latin typeface="Arial"/>
                <a:ea typeface="+mn-ea"/>
                <a:cs typeface="Arial"/>
              </a:rPr>
              <a:t>evelopment</a:t>
            </a:r>
            <a:endParaRPr kumimoji="0" sz="984" b="0" i="0" u="none" strike="noStrike" kern="1200" cap="none" spc="0" normalizeH="0" baseline="0" noProof="0" dirty="0">
              <a:ln>
                <a:noFill/>
              </a:ln>
              <a:solidFill>
                <a:prstClr val="black"/>
              </a:solidFill>
              <a:effectLst/>
              <a:uLnTx/>
              <a:uFillTx/>
              <a:latin typeface="Arial"/>
              <a:ea typeface="+mn-ea"/>
              <a:cs typeface="Arial"/>
            </a:endParaRPr>
          </a:p>
        </p:txBody>
      </p:sp>
      <p:sp>
        <p:nvSpPr>
          <p:cNvPr id="29" name="object 29"/>
          <p:cNvSpPr/>
          <p:nvPr/>
        </p:nvSpPr>
        <p:spPr>
          <a:xfrm>
            <a:off x="2613041" y="2892863"/>
            <a:ext cx="477505" cy="477505"/>
          </a:xfrm>
          <a:custGeom>
            <a:avLst/>
            <a:gdLst/>
            <a:ahLst/>
            <a:cxnLst/>
            <a:rect l="l" t="t" r="r" b="b"/>
            <a:pathLst>
              <a:path w="679450" h="679450">
                <a:moveTo>
                  <a:pt x="242990" y="535863"/>
                </a:moveTo>
                <a:lnTo>
                  <a:pt x="171361" y="535863"/>
                </a:lnTo>
                <a:lnTo>
                  <a:pt x="203697" y="559546"/>
                </a:lnTo>
                <a:lnTo>
                  <a:pt x="239555" y="578067"/>
                </a:lnTo>
                <a:lnTo>
                  <a:pt x="278386" y="590876"/>
                </a:lnTo>
                <a:lnTo>
                  <a:pt x="319646" y="597420"/>
                </a:lnTo>
                <a:lnTo>
                  <a:pt x="319646" y="659193"/>
                </a:lnTo>
                <a:lnTo>
                  <a:pt x="321210" y="666937"/>
                </a:lnTo>
                <a:lnTo>
                  <a:pt x="325477" y="673263"/>
                </a:lnTo>
                <a:lnTo>
                  <a:pt x="331803" y="677529"/>
                </a:lnTo>
                <a:lnTo>
                  <a:pt x="339547" y="679094"/>
                </a:lnTo>
                <a:lnTo>
                  <a:pt x="347283" y="677529"/>
                </a:lnTo>
                <a:lnTo>
                  <a:pt x="353606" y="673263"/>
                </a:lnTo>
                <a:lnTo>
                  <a:pt x="357870" y="666937"/>
                </a:lnTo>
                <a:lnTo>
                  <a:pt x="359435" y="659193"/>
                </a:lnTo>
                <a:lnTo>
                  <a:pt x="359435" y="597420"/>
                </a:lnTo>
                <a:lnTo>
                  <a:pt x="400694" y="590876"/>
                </a:lnTo>
                <a:lnTo>
                  <a:pt x="439526" y="578067"/>
                </a:lnTo>
                <a:lnTo>
                  <a:pt x="475383" y="559546"/>
                </a:lnTo>
                <a:lnTo>
                  <a:pt x="476957" y="558393"/>
                </a:lnTo>
                <a:lnTo>
                  <a:pt x="339547" y="558393"/>
                </a:lnTo>
                <a:lnTo>
                  <a:pt x="289427" y="552603"/>
                </a:lnTo>
                <a:lnTo>
                  <a:pt x="243387" y="536116"/>
                </a:lnTo>
                <a:lnTo>
                  <a:pt x="242990" y="535863"/>
                </a:lnTo>
                <a:close/>
              </a:path>
              <a:path w="679450" h="679450">
                <a:moveTo>
                  <a:pt x="114447" y="94564"/>
                </a:moveTo>
                <a:lnTo>
                  <a:pt x="106962" y="96021"/>
                </a:lnTo>
                <a:lnTo>
                  <a:pt x="100380" y="100393"/>
                </a:lnTo>
                <a:lnTo>
                  <a:pt x="96015" y="106969"/>
                </a:lnTo>
                <a:lnTo>
                  <a:pt x="94561" y="114453"/>
                </a:lnTo>
                <a:lnTo>
                  <a:pt x="96015" y="121940"/>
                </a:lnTo>
                <a:lnTo>
                  <a:pt x="100380" y="128524"/>
                </a:lnTo>
                <a:lnTo>
                  <a:pt x="143217" y="171348"/>
                </a:lnTo>
                <a:lnTo>
                  <a:pt x="119532" y="203699"/>
                </a:lnTo>
                <a:lnTo>
                  <a:pt x="101012" y="239560"/>
                </a:lnTo>
                <a:lnTo>
                  <a:pt x="88200" y="278392"/>
                </a:lnTo>
                <a:lnTo>
                  <a:pt x="81648" y="319646"/>
                </a:lnTo>
                <a:lnTo>
                  <a:pt x="19888" y="319646"/>
                </a:lnTo>
                <a:lnTo>
                  <a:pt x="12146" y="321209"/>
                </a:lnTo>
                <a:lnTo>
                  <a:pt x="5824" y="325472"/>
                </a:lnTo>
                <a:lnTo>
                  <a:pt x="1562" y="331797"/>
                </a:lnTo>
                <a:lnTo>
                  <a:pt x="0" y="339547"/>
                </a:lnTo>
                <a:lnTo>
                  <a:pt x="1562" y="347289"/>
                </a:lnTo>
                <a:lnTo>
                  <a:pt x="5824" y="353610"/>
                </a:lnTo>
                <a:lnTo>
                  <a:pt x="12146" y="357872"/>
                </a:lnTo>
                <a:lnTo>
                  <a:pt x="19888" y="359435"/>
                </a:lnTo>
                <a:lnTo>
                  <a:pt x="81648" y="359435"/>
                </a:lnTo>
                <a:lnTo>
                  <a:pt x="88200" y="400694"/>
                </a:lnTo>
                <a:lnTo>
                  <a:pt x="101012" y="439527"/>
                </a:lnTo>
                <a:lnTo>
                  <a:pt x="119535" y="475389"/>
                </a:lnTo>
                <a:lnTo>
                  <a:pt x="143217" y="507733"/>
                </a:lnTo>
                <a:lnTo>
                  <a:pt x="100380" y="550570"/>
                </a:lnTo>
                <a:lnTo>
                  <a:pt x="96015" y="557151"/>
                </a:lnTo>
                <a:lnTo>
                  <a:pt x="94561" y="564635"/>
                </a:lnTo>
                <a:lnTo>
                  <a:pt x="96015" y="572119"/>
                </a:lnTo>
                <a:lnTo>
                  <a:pt x="100380" y="578700"/>
                </a:lnTo>
                <a:lnTo>
                  <a:pt x="106957" y="583072"/>
                </a:lnTo>
                <a:lnTo>
                  <a:pt x="114442" y="584530"/>
                </a:lnTo>
                <a:lnTo>
                  <a:pt x="121933" y="583072"/>
                </a:lnTo>
                <a:lnTo>
                  <a:pt x="128523" y="578700"/>
                </a:lnTo>
                <a:lnTo>
                  <a:pt x="171361" y="535863"/>
                </a:lnTo>
                <a:lnTo>
                  <a:pt x="242990" y="535863"/>
                </a:lnTo>
                <a:lnTo>
                  <a:pt x="202749" y="510255"/>
                </a:lnTo>
                <a:lnTo>
                  <a:pt x="168838" y="476344"/>
                </a:lnTo>
                <a:lnTo>
                  <a:pt x="142977" y="435707"/>
                </a:lnTo>
                <a:lnTo>
                  <a:pt x="126490" y="389666"/>
                </a:lnTo>
                <a:lnTo>
                  <a:pt x="120700" y="339547"/>
                </a:lnTo>
                <a:lnTo>
                  <a:pt x="126490" y="289427"/>
                </a:lnTo>
                <a:lnTo>
                  <a:pt x="142977" y="243387"/>
                </a:lnTo>
                <a:lnTo>
                  <a:pt x="168838" y="202749"/>
                </a:lnTo>
                <a:lnTo>
                  <a:pt x="202749" y="168838"/>
                </a:lnTo>
                <a:lnTo>
                  <a:pt x="243010" y="143217"/>
                </a:lnTo>
                <a:lnTo>
                  <a:pt x="171361" y="143217"/>
                </a:lnTo>
                <a:lnTo>
                  <a:pt x="128523" y="100393"/>
                </a:lnTo>
                <a:lnTo>
                  <a:pt x="121935" y="96021"/>
                </a:lnTo>
                <a:lnTo>
                  <a:pt x="114447" y="94564"/>
                </a:lnTo>
                <a:close/>
              </a:path>
              <a:path w="679450" h="679450">
                <a:moveTo>
                  <a:pt x="563994" y="535863"/>
                </a:moveTo>
                <a:lnTo>
                  <a:pt x="507720" y="535863"/>
                </a:lnTo>
                <a:lnTo>
                  <a:pt x="550557" y="578700"/>
                </a:lnTo>
                <a:lnTo>
                  <a:pt x="557146" y="583072"/>
                </a:lnTo>
                <a:lnTo>
                  <a:pt x="564634" y="584530"/>
                </a:lnTo>
                <a:lnTo>
                  <a:pt x="572119" y="583072"/>
                </a:lnTo>
                <a:lnTo>
                  <a:pt x="578700" y="578700"/>
                </a:lnTo>
                <a:lnTo>
                  <a:pt x="583065" y="572119"/>
                </a:lnTo>
                <a:lnTo>
                  <a:pt x="584520" y="564635"/>
                </a:lnTo>
                <a:lnTo>
                  <a:pt x="583065" y="557151"/>
                </a:lnTo>
                <a:lnTo>
                  <a:pt x="578700" y="550570"/>
                </a:lnTo>
                <a:lnTo>
                  <a:pt x="563994" y="535863"/>
                </a:lnTo>
                <a:close/>
              </a:path>
              <a:path w="679450" h="679450">
                <a:moveTo>
                  <a:pt x="476975" y="120700"/>
                </a:moveTo>
                <a:lnTo>
                  <a:pt x="339547" y="120700"/>
                </a:lnTo>
                <a:lnTo>
                  <a:pt x="389662" y="126490"/>
                </a:lnTo>
                <a:lnTo>
                  <a:pt x="435699" y="142977"/>
                </a:lnTo>
                <a:lnTo>
                  <a:pt x="476334" y="168838"/>
                </a:lnTo>
                <a:lnTo>
                  <a:pt x="510243" y="202749"/>
                </a:lnTo>
                <a:lnTo>
                  <a:pt x="536104" y="243387"/>
                </a:lnTo>
                <a:lnTo>
                  <a:pt x="552591" y="289427"/>
                </a:lnTo>
                <a:lnTo>
                  <a:pt x="558380" y="339547"/>
                </a:lnTo>
                <a:lnTo>
                  <a:pt x="552591" y="389666"/>
                </a:lnTo>
                <a:lnTo>
                  <a:pt x="536104" y="435707"/>
                </a:lnTo>
                <a:lnTo>
                  <a:pt x="510243" y="476344"/>
                </a:lnTo>
                <a:lnTo>
                  <a:pt x="476334" y="510255"/>
                </a:lnTo>
                <a:lnTo>
                  <a:pt x="435699" y="536116"/>
                </a:lnTo>
                <a:lnTo>
                  <a:pt x="389662" y="552603"/>
                </a:lnTo>
                <a:lnTo>
                  <a:pt x="339547" y="558393"/>
                </a:lnTo>
                <a:lnTo>
                  <a:pt x="476957" y="558393"/>
                </a:lnTo>
                <a:lnTo>
                  <a:pt x="507720" y="535863"/>
                </a:lnTo>
                <a:lnTo>
                  <a:pt x="563994" y="535863"/>
                </a:lnTo>
                <a:lnTo>
                  <a:pt x="535863" y="507733"/>
                </a:lnTo>
                <a:lnTo>
                  <a:pt x="559546" y="475389"/>
                </a:lnTo>
                <a:lnTo>
                  <a:pt x="578067" y="439527"/>
                </a:lnTo>
                <a:lnTo>
                  <a:pt x="590876" y="400694"/>
                </a:lnTo>
                <a:lnTo>
                  <a:pt x="597420" y="359435"/>
                </a:lnTo>
                <a:lnTo>
                  <a:pt x="659193" y="359435"/>
                </a:lnTo>
                <a:lnTo>
                  <a:pt x="666935" y="357872"/>
                </a:lnTo>
                <a:lnTo>
                  <a:pt x="673257" y="353610"/>
                </a:lnTo>
                <a:lnTo>
                  <a:pt x="677519" y="347289"/>
                </a:lnTo>
                <a:lnTo>
                  <a:pt x="679081" y="339547"/>
                </a:lnTo>
                <a:lnTo>
                  <a:pt x="677519" y="331797"/>
                </a:lnTo>
                <a:lnTo>
                  <a:pt x="673257" y="325472"/>
                </a:lnTo>
                <a:lnTo>
                  <a:pt x="666935" y="321209"/>
                </a:lnTo>
                <a:lnTo>
                  <a:pt x="659193" y="319646"/>
                </a:lnTo>
                <a:lnTo>
                  <a:pt x="597433" y="319646"/>
                </a:lnTo>
                <a:lnTo>
                  <a:pt x="590881" y="278392"/>
                </a:lnTo>
                <a:lnTo>
                  <a:pt x="578068" y="239558"/>
                </a:lnTo>
                <a:lnTo>
                  <a:pt x="559542" y="203694"/>
                </a:lnTo>
                <a:lnTo>
                  <a:pt x="535863" y="171361"/>
                </a:lnTo>
                <a:lnTo>
                  <a:pt x="564007" y="143217"/>
                </a:lnTo>
                <a:lnTo>
                  <a:pt x="507720" y="143217"/>
                </a:lnTo>
                <a:lnTo>
                  <a:pt x="476975" y="120700"/>
                </a:lnTo>
                <a:close/>
              </a:path>
              <a:path w="679450" h="679450">
                <a:moveTo>
                  <a:pt x="339547" y="0"/>
                </a:moveTo>
                <a:lnTo>
                  <a:pt x="331803" y="1562"/>
                </a:lnTo>
                <a:lnTo>
                  <a:pt x="325477" y="5824"/>
                </a:lnTo>
                <a:lnTo>
                  <a:pt x="321210" y="12146"/>
                </a:lnTo>
                <a:lnTo>
                  <a:pt x="319646" y="19888"/>
                </a:lnTo>
                <a:lnTo>
                  <a:pt x="319646" y="81661"/>
                </a:lnTo>
                <a:lnTo>
                  <a:pt x="278386" y="88205"/>
                </a:lnTo>
                <a:lnTo>
                  <a:pt x="239555" y="101014"/>
                </a:lnTo>
                <a:lnTo>
                  <a:pt x="203697" y="119535"/>
                </a:lnTo>
                <a:lnTo>
                  <a:pt x="171361" y="143217"/>
                </a:lnTo>
                <a:lnTo>
                  <a:pt x="243010" y="143217"/>
                </a:lnTo>
                <a:lnTo>
                  <a:pt x="243387" y="142977"/>
                </a:lnTo>
                <a:lnTo>
                  <a:pt x="289427" y="126490"/>
                </a:lnTo>
                <a:lnTo>
                  <a:pt x="339547" y="120700"/>
                </a:lnTo>
                <a:lnTo>
                  <a:pt x="476975" y="120700"/>
                </a:lnTo>
                <a:lnTo>
                  <a:pt x="475383" y="119535"/>
                </a:lnTo>
                <a:lnTo>
                  <a:pt x="439526" y="101014"/>
                </a:lnTo>
                <a:lnTo>
                  <a:pt x="400694" y="88205"/>
                </a:lnTo>
                <a:lnTo>
                  <a:pt x="359435" y="81661"/>
                </a:lnTo>
                <a:lnTo>
                  <a:pt x="359435" y="19888"/>
                </a:lnTo>
                <a:lnTo>
                  <a:pt x="357870" y="12146"/>
                </a:lnTo>
                <a:lnTo>
                  <a:pt x="353606" y="5824"/>
                </a:lnTo>
                <a:lnTo>
                  <a:pt x="347283" y="1562"/>
                </a:lnTo>
                <a:lnTo>
                  <a:pt x="339547" y="0"/>
                </a:lnTo>
                <a:close/>
              </a:path>
              <a:path w="679450" h="679450">
                <a:moveTo>
                  <a:pt x="564638" y="94564"/>
                </a:moveTo>
                <a:lnTo>
                  <a:pt x="557148" y="96021"/>
                </a:lnTo>
                <a:lnTo>
                  <a:pt x="550557" y="100393"/>
                </a:lnTo>
                <a:lnTo>
                  <a:pt x="507720" y="143217"/>
                </a:lnTo>
                <a:lnTo>
                  <a:pt x="564007" y="143217"/>
                </a:lnTo>
                <a:lnTo>
                  <a:pt x="578700" y="128524"/>
                </a:lnTo>
                <a:lnTo>
                  <a:pt x="583065" y="121940"/>
                </a:lnTo>
                <a:lnTo>
                  <a:pt x="584520" y="114453"/>
                </a:lnTo>
                <a:lnTo>
                  <a:pt x="583065" y="106969"/>
                </a:lnTo>
                <a:lnTo>
                  <a:pt x="578700" y="100393"/>
                </a:lnTo>
                <a:lnTo>
                  <a:pt x="572124" y="96021"/>
                </a:lnTo>
                <a:lnTo>
                  <a:pt x="564638" y="94564"/>
                </a:lnTo>
                <a:close/>
              </a:path>
            </a:pathLst>
          </a:custGeom>
          <a:solidFill>
            <a:srgbClr val="0FC477"/>
          </a:solidFill>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2708141" y="2977690"/>
            <a:ext cx="307924" cy="307924"/>
          </a:xfrm>
          <a:custGeom>
            <a:avLst/>
            <a:gdLst/>
            <a:ahLst/>
            <a:cxnLst/>
            <a:rect l="l" t="t" r="r" b="b"/>
            <a:pathLst>
              <a:path w="438150" h="438150">
                <a:moveTo>
                  <a:pt x="218846" y="437692"/>
                </a:moveTo>
                <a:lnTo>
                  <a:pt x="168726" y="431902"/>
                </a:lnTo>
                <a:lnTo>
                  <a:pt x="122686" y="415415"/>
                </a:lnTo>
                <a:lnTo>
                  <a:pt x="82048" y="389554"/>
                </a:lnTo>
                <a:lnTo>
                  <a:pt x="48137" y="355643"/>
                </a:lnTo>
                <a:lnTo>
                  <a:pt x="22277" y="315006"/>
                </a:lnTo>
                <a:lnTo>
                  <a:pt x="5789" y="268966"/>
                </a:lnTo>
                <a:lnTo>
                  <a:pt x="0" y="218846"/>
                </a:lnTo>
                <a:lnTo>
                  <a:pt x="5789" y="168726"/>
                </a:lnTo>
                <a:lnTo>
                  <a:pt x="22277" y="122686"/>
                </a:lnTo>
                <a:lnTo>
                  <a:pt x="48137" y="82048"/>
                </a:lnTo>
                <a:lnTo>
                  <a:pt x="82048" y="48137"/>
                </a:lnTo>
                <a:lnTo>
                  <a:pt x="122686" y="22277"/>
                </a:lnTo>
                <a:lnTo>
                  <a:pt x="168726" y="5789"/>
                </a:lnTo>
                <a:lnTo>
                  <a:pt x="218846" y="0"/>
                </a:lnTo>
                <a:lnTo>
                  <a:pt x="268961" y="5789"/>
                </a:lnTo>
                <a:lnTo>
                  <a:pt x="314998" y="22277"/>
                </a:lnTo>
                <a:lnTo>
                  <a:pt x="355633" y="48137"/>
                </a:lnTo>
                <a:lnTo>
                  <a:pt x="389543" y="82048"/>
                </a:lnTo>
                <a:lnTo>
                  <a:pt x="415403" y="122686"/>
                </a:lnTo>
                <a:lnTo>
                  <a:pt x="431890" y="168726"/>
                </a:lnTo>
                <a:lnTo>
                  <a:pt x="437680" y="218846"/>
                </a:lnTo>
                <a:lnTo>
                  <a:pt x="431890" y="268966"/>
                </a:lnTo>
                <a:lnTo>
                  <a:pt x="415403" y="315006"/>
                </a:lnTo>
                <a:lnTo>
                  <a:pt x="389543" y="355643"/>
                </a:lnTo>
                <a:lnTo>
                  <a:pt x="355633" y="389554"/>
                </a:lnTo>
                <a:lnTo>
                  <a:pt x="314998" y="415415"/>
                </a:lnTo>
                <a:lnTo>
                  <a:pt x="268961" y="431902"/>
                </a:lnTo>
                <a:lnTo>
                  <a:pt x="218846" y="437692"/>
                </a:lnTo>
                <a:close/>
              </a:path>
            </a:pathLst>
          </a:custGeom>
          <a:ln w="14262">
            <a:solidFill>
              <a:srgbClr val="FFFFFF"/>
            </a:solidFill>
          </a:ln>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2773959" y="3048297"/>
            <a:ext cx="175953" cy="266115"/>
          </a:xfrm>
          <a:prstGeom prst="rect">
            <a:avLst/>
          </a:prstGeom>
          <a:blipFill>
            <a:blip r:embed="rId3" cstate="print"/>
            <a:stretch>
              <a:fillRect/>
            </a:stretch>
          </a:blipFill>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txBox="1"/>
          <p:nvPr/>
        </p:nvSpPr>
        <p:spPr>
          <a:xfrm>
            <a:off x="8986699" y="3661386"/>
            <a:ext cx="1364683" cy="485678"/>
          </a:xfrm>
          <a:prstGeom prst="rect">
            <a:avLst/>
          </a:prstGeom>
        </p:spPr>
        <p:txBody>
          <a:bodyPr vert="horz" wrap="square" lIns="0" tIns="8033" rIns="0" bIns="0" rtlCol="0">
            <a:spAutoFit/>
          </a:bodyPr>
          <a:lstStyle/>
          <a:p>
            <a:pPr marL="8926" marR="0" lvl="0" indent="0" algn="l" defTabSz="642640" rtl="0" eaLnBrk="1" fontAlgn="auto" latinLnBrk="0" hangingPunct="1">
              <a:lnSpc>
                <a:spcPts val="1374"/>
              </a:lnSpc>
              <a:spcBef>
                <a:spcPts val="63"/>
              </a:spcBef>
              <a:spcAft>
                <a:spcPts val="0"/>
              </a:spcAft>
              <a:buClrTx/>
              <a:buSzTx/>
              <a:buFontTx/>
              <a:buNone/>
              <a:tabLst/>
              <a:defRPr/>
            </a:pPr>
            <a:r>
              <a:rPr kumimoji="0" sz="1160" b="1" i="0" u="none" strike="noStrike" kern="1200" cap="none" spc="4" normalizeH="0" baseline="0" noProof="0" dirty="0">
                <a:ln>
                  <a:noFill/>
                </a:ln>
                <a:solidFill>
                  <a:srgbClr val="0FC477"/>
                </a:solidFill>
                <a:effectLst/>
                <a:uLnTx/>
                <a:uFillTx/>
                <a:latin typeface="Arial"/>
                <a:ea typeface="+mn-ea"/>
                <a:cs typeface="Arial"/>
              </a:rPr>
              <a:t>500</a:t>
            </a:r>
            <a:r>
              <a:rPr kumimoji="0" sz="1160" b="1" i="0" u="none" strike="noStrike" kern="1200" cap="none" spc="-11" normalizeH="0" baseline="0" noProof="0" dirty="0">
                <a:ln>
                  <a:noFill/>
                </a:ln>
                <a:solidFill>
                  <a:srgbClr val="0FC477"/>
                </a:solidFill>
                <a:effectLst/>
                <a:uLnTx/>
                <a:uFillTx/>
                <a:latin typeface="Arial"/>
                <a:ea typeface="+mn-ea"/>
                <a:cs typeface="Arial"/>
              </a:rPr>
              <a:t> </a:t>
            </a:r>
            <a:r>
              <a:rPr kumimoji="0" sz="1160" b="1" i="0" u="none" strike="noStrike" kern="1200" cap="none" spc="18" normalizeH="0" baseline="0" noProof="0" dirty="0">
                <a:ln>
                  <a:noFill/>
                </a:ln>
                <a:solidFill>
                  <a:srgbClr val="0FC477"/>
                </a:solidFill>
                <a:effectLst/>
                <a:uLnTx/>
                <a:uFillTx/>
                <a:latin typeface="Arial"/>
                <a:ea typeface="+mn-ea"/>
                <a:cs typeface="Arial"/>
              </a:rPr>
              <a:t>GWh</a:t>
            </a:r>
            <a:endParaRPr kumimoji="0" sz="1160" b="0" i="0" u="none" strike="noStrike" kern="1200" cap="none" spc="0" normalizeH="0" baseline="0" noProof="0">
              <a:ln>
                <a:noFill/>
              </a:ln>
              <a:solidFill>
                <a:prstClr val="black"/>
              </a:solidFill>
              <a:effectLst/>
              <a:uLnTx/>
              <a:uFillTx/>
              <a:latin typeface="Arial"/>
              <a:ea typeface="+mn-ea"/>
              <a:cs typeface="Arial"/>
            </a:endParaRPr>
          </a:p>
          <a:p>
            <a:pPr marL="8926" marR="3570" lvl="0" indent="0" algn="l" defTabSz="642640" rtl="0" eaLnBrk="1" fontAlgn="auto" latinLnBrk="0" hangingPunct="1">
              <a:lnSpc>
                <a:spcPts val="1181"/>
              </a:lnSpc>
              <a:spcBef>
                <a:spcPts val="21"/>
              </a:spcBef>
              <a:spcAft>
                <a:spcPts val="0"/>
              </a:spcAft>
              <a:buClrTx/>
              <a:buSzTx/>
              <a:buFontTx/>
              <a:buNone/>
              <a:tabLst/>
              <a:defRPr/>
            </a:pPr>
            <a:r>
              <a:rPr kumimoji="0" sz="984" b="0" i="0" u="none" strike="noStrike" kern="1200" cap="none" spc="88" normalizeH="0" baseline="0" noProof="0" dirty="0">
                <a:ln>
                  <a:noFill/>
                </a:ln>
                <a:solidFill>
                  <a:srgbClr val="5B676F"/>
                </a:solidFill>
                <a:effectLst/>
                <a:uLnTx/>
                <a:uFillTx/>
                <a:latin typeface="Arial"/>
                <a:ea typeface="+mn-ea"/>
                <a:cs typeface="Arial"/>
              </a:rPr>
              <a:t>of </a:t>
            </a:r>
            <a:r>
              <a:rPr kumimoji="0" sz="984" b="0" i="0" u="none" strike="noStrike" kern="1200" cap="none" spc="98" normalizeH="0" baseline="0" noProof="0" dirty="0">
                <a:ln>
                  <a:noFill/>
                </a:ln>
                <a:solidFill>
                  <a:srgbClr val="5B676F"/>
                </a:solidFill>
                <a:effectLst/>
                <a:uLnTx/>
                <a:uFillTx/>
                <a:latin typeface="Arial"/>
                <a:ea typeface="+mn-ea"/>
                <a:cs typeface="Arial"/>
              </a:rPr>
              <a:t>renewable </a:t>
            </a:r>
            <a:r>
              <a:rPr kumimoji="0" sz="984" b="0" i="0" u="none" strike="noStrike" kern="1200" cap="none" spc="127" normalizeH="0" baseline="0" noProof="0" dirty="0">
                <a:ln>
                  <a:noFill/>
                </a:ln>
                <a:solidFill>
                  <a:srgbClr val="5B676F"/>
                </a:solidFill>
                <a:effectLst/>
                <a:uLnTx/>
                <a:uFillTx/>
                <a:latin typeface="Arial"/>
                <a:ea typeface="+mn-ea"/>
                <a:cs typeface="Arial"/>
              </a:rPr>
              <a:t>power  </a:t>
            </a:r>
            <a:r>
              <a:rPr kumimoji="0" sz="984" b="0" i="0" u="none" strike="noStrike" kern="1200" cap="none" spc="98" normalizeH="0" baseline="0" noProof="0" dirty="0">
                <a:ln>
                  <a:noFill/>
                </a:ln>
                <a:solidFill>
                  <a:srgbClr val="5B676F"/>
                </a:solidFill>
                <a:effectLst/>
                <a:uLnTx/>
                <a:uFillTx/>
                <a:latin typeface="Arial"/>
                <a:ea typeface="+mn-ea"/>
                <a:cs typeface="Arial"/>
              </a:rPr>
              <a:t>tendered </a:t>
            </a:r>
            <a:r>
              <a:rPr kumimoji="0" sz="984" b="0" i="0" u="none" strike="noStrike" kern="1200" cap="none" spc="91" normalizeH="0" baseline="0" noProof="0" dirty="0">
                <a:ln>
                  <a:noFill/>
                </a:ln>
                <a:solidFill>
                  <a:srgbClr val="5B676F"/>
                </a:solidFill>
                <a:effectLst/>
                <a:uLnTx/>
                <a:uFillTx/>
                <a:latin typeface="Arial"/>
                <a:ea typeface="+mn-ea"/>
                <a:cs typeface="Arial"/>
              </a:rPr>
              <a:t>in </a:t>
            </a:r>
            <a:r>
              <a:rPr kumimoji="0" sz="984" b="0" i="0" u="none" strike="noStrike" kern="1200" cap="none" spc="84" normalizeH="0" baseline="0" noProof="0" dirty="0">
                <a:ln>
                  <a:noFill/>
                </a:ln>
                <a:solidFill>
                  <a:srgbClr val="5B676F"/>
                </a:solidFill>
                <a:effectLst/>
                <a:uLnTx/>
                <a:uFillTx/>
                <a:latin typeface="Arial"/>
                <a:ea typeface="+mn-ea"/>
                <a:cs typeface="Arial"/>
              </a:rPr>
              <a:t>the</a:t>
            </a:r>
            <a:r>
              <a:rPr kumimoji="0" sz="984" b="0" i="0" u="none" strike="noStrike" kern="1200" cap="none" spc="207" normalizeH="0" baseline="0" noProof="0" dirty="0">
                <a:ln>
                  <a:noFill/>
                </a:ln>
                <a:solidFill>
                  <a:srgbClr val="5B676F"/>
                </a:solidFill>
                <a:effectLst/>
                <a:uLnTx/>
                <a:uFillTx/>
                <a:latin typeface="Arial"/>
                <a:ea typeface="+mn-ea"/>
                <a:cs typeface="Arial"/>
              </a:rPr>
              <a:t> </a:t>
            </a:r>
            <a:r>
              <a:rPr kumimoji="0" sz="984" b="0" i="0" u="none" strike="noStrike" kern="1200" cap="none" spc="98" normalizeH="0" baseline="0" noProof="0" dirty="0">
                <a:ln>
                  <a:noFill/>
                </a:ln>
                <a:solidFill>
                  <a:srgbClr val="5B676F"/>
                </a:solidFill>
                <a:effectLst/>
                <a:uLnTx/>
                <a:uFillTx/>
                <a:latin typeface="Arial"/>
                <a:ea typeface="+mn-ea"/>
                <a:cs typeface="Arial"/>
              </a:rPr>
              <a:t>UK</a:t>
            </a:r>
            <a:endParaRPr kumimoji="0" sz="984" b="0" i="0" u="none" strike="noStrike" kern="1200" cap="none" spc="0" normalizeH="0" baseline="0" noProof="0">
              <a:ln>
                <a:noFill/>
              </a:ln>
              <a:solidFill>
                <a:prstClr val="black"/>
              </a:solidFill>
              <a:effectLst/>
              <a:uLnTx/>
              <a:uFillTx/>
              <a:latin typeface="Arial"/>
              <a:ea typeface="+mn-ea"/>
              <a:cs typeface="Arial"/>
            </a:endParaRPr>
          </a:p>
        </p:txBody>
      </p:sp>
      <p:sp>
        <p:nvSpPr>
          <p:cNvPr id="33" name="object 33"/>
          <p:cNvSpPr txBox="1"/>
          <p:nvPr/>
        </p:nvSpPr>
        <p:spPr>
          <a:xfrm>
            <a:off x="2645697" y="3812588"/>
            <a:ext cx="930912" cy="431304"/>
          </a:xfrm>
          <a:prstGeom prst="rect">
            <a:avLst/>
          </a:prstGeom>
        </p:spPr>
        <p:txBody>
          <a:bodyPr vert="horz" wrap="square" lIns="0" tIns="8033" rIns="0" bIns="0" rtlCol="0">
            <a:spAutoFit/>
          </a:bodyPr>
          <a:lstStyle/>
          <a:p>
            <a:pPr marL="8926" marR="0" lvl="0" indent="0" algn="l" defTabSz="642640" rtl="0" eaLnBrk="1" fontAlgn="auto" latinLnBrk="0" hangingPunct="1">
              <a:lnSpc>
                <a:spcPts val="1374"/>
              </a:lnSpc>
              <a:spcBef>
                <a:spcPts val="63"/>
              </a:spcBef>
              <a:spcAft>
                <a:spcPts val="0"/>
              </a:spcAft>
              <a:buClrTx/>
              <a:buSzTx/>
              <a:buFontTx/>
              <a:buNone/>
              <a:tabLst/>
              <a:defRPr/>
            </a:pPr>
            <a:r>
              <a:rPr kumimoji="0" sz="1160" b="1" i="0" u="none" strike="noStrike" kern="1200" cap="none" spc="-4" normalizeH="0" baseline="0" noProof="0" dirty="0">
                <a:ln>
                  <a:noFill/>
                </a:ln>
                <a:solidFill>
                  <a:srgbClr val="0FC477"/>
                </a:solidFill>
                <a:effectLst/>
                <a:uLnTx/>
                <a:uFillTx/>
                <a:latin typeface="Arial"/>
                <a:ea typeface="+mn-ea"/>
                <a:cs typeface="Arial"/>
              </a:rPr>
              <a:t>249</a:t>
            </a:r>
            <a:r>
              <a:rPr kumimoji="0" sz="1160" b="1" i="0" u="none" strike="noStrike" kern="1200" cap="none" spc="-18" normalizeH="0" baseline="0" noProof="0" dirty="0">
                <a:ln>
                  <a:noFill/>
                </a:ln>
                <a:solidFill>
                  <a:srgbClr val="0FC477"/>
                </a:solidFill>
                <a:effectLst/>
                <a:uLnTx/>
                <a:uFillTx/>
                <a:latin typeface="Arial"/>
                <a:ea typeface="+mn-ea"/>
                <a:cs typeface="Arial"/>
              </a:rPr>
              <a:t> </a:t>
            </a:r>
            <a:r>
              <a:rPr kumimoji="0" sz="1160" b="1" i="0" u="none" strike="noStrike" kern="1200" cap="none" spc="91" normalizeH="0" baseline="0" noProof="0" dirty="0">
                <a:ln>
                  <a:noFill/>
                </a:ln>
                <a:solidFill>
                  <a:srgbClr val="0FC477"/>
                </a:solidFill>
                <a:effectLst/>
                <a:uLnTx/>
                <a:uFillTx/>
                <a:latin typeface="Arial"/>
                <a:ea typeface="+mn-ea"/>
                <a:cs typeface="Arial"/>
              </a:rPr>
              <a:t>MWh*</a:t>
            </a:r>
            <a:endParaRPr kumimoji="0" sz="1160" b="0" i="0" u="none" strike="noStrike" kern="1200" cap="none" spc="0" normalizeH="0" baseline="0" noProof="0">
              <a:ln>
                <a:noFill/>
              </a:ln>
              <a:solidFill>
                <a:prstClr val="black"/>
              </a:solidFill>
              <a:effectLst/>
              <a:uLnTx/>
              <a:uFillTx/>
              <a:latin typeface="Arial"/>
              <a:ea typeface="+mn-ea"/>
              <a:cs typeface="Arial"/>
            </a:endParaRPr>
          </a:p>
          <a:p>
            <a:pPr marL="8926" marR="0" lvl="0" indent="0" algn="l" defTabSz="642640" rtl="0" eaLnBrk="1" fontAlgn="auto" latinLnBrk="0" hangingPunct="1">
              <a:lnSpc>
                <a:spcPts val="1134"/>
              </a:lnSpc>
              <a:spcBef>
                <a:spcPts val="0"/>
              </a:spcBef>
              <a:spcAft>
                <a:spcPts val="0"/>
              </a:spcAft>
              <a:buClrTx/>
              <a:buSzTx/>
              <a:buFontTx/>
              <a:buNone/>
              <a:tabLst/>
              <a:defRPr/>
            </a:pPr>
            <a:r>
              <a:rPr kumimoji="0" sz="984" b="0" i="0" u="none" strike="noStrike" kern="1200" cap="none" spc="28" normalizeH="0" baseline="0" noProof="0" dirty="0">
                <a:ln>
                  <a:noFill/>
                </a:ln>
                <a:solidFill>
                  <a:srgbClr val="5B676F"/>
                </a:solidFill>
                <a:effectLst/>
                <a:uLnTx/>
                <a:uFillTx/>
                <a:latin typeface="Arial"/>
                <a:ea typeface="+mn-ea"/>
                <a:cs typeface="Arial"/>
              </a:rPr>
              <a:t>VPPAs</a:t>
            </a:r>
            <a:r>
              <a:rPr kumimoji="0" sz="984" b="0" i="0" u="none" strike="noStrike" kern="1200" cap="none" spc="98" normalizeH="0" baseline="0" noProof="0" dirty="0">
                <a:ln>
                  <a:noFill/>
                </a:ln>
                <a:solidFill>
                  <a:srgbClr val="5B676F"/>
                </a:solidFill>
                <a:effectLst/>
                <a:uLnTx/>
                <a:uFillTx/>
                <a:latin typeface="Arial"/>
                <a:ea typeface="+mn-ea"/>
                <a:cs typeface="Arial"/>
              </a:rPr>
              <a:t> </a:t>
            </a:r>
            <a:r>
              <a:rPr kumimoji="0" sz="984" b="0" i="0" u="none" strike="noStrike" kern="1200" cap="none" spc="80" normalizeH="0" baseline="0" noProof="0" dirty="0">
                <a:ln>
                  <a:noFill/>
                </a:ln>
                <a:solidFill>
                  <a:srgbClr val="5B676F"/>
                </a:solidFill>
                <a:effectLst/>
                <a:uLnTx/>
                <a:uFillTx/>
                <a:latin typeface="Arial"/>
                <a:ea typeface="+mn-ea"/>
                <a:cs typeface="Arial"/>
              </a:rPr>
              <a:t>Placed</a:t>
            </a:r>
            <a:endParaRPr kumimoji="0" sz="984" b="0" i="0" u="none" strike="noStrike" kern="1200" cap="none" spc="0" normalizeH="0" baseline="0" noProof="0">
              <a:ln>
                <a:noFill/>
              </a:ln>
              <a:solidFill>
                <a:prstClr val="black"/>
              </a:solidFill>
              <a:effectLst/>
              <a:uLnTx/>
              <a:uFillTx/>
              <a:latin typeface="Arial"/>
              <a:ea typeface="+mn-ea"/>
              <a:cs typeface="Arial"/>
            </a:endParaRPr>
          </a:p>
          <a:p>
            <a:pPr marL="8926" marR="0" lvl="0" indent="0" algn="l" defTabSz="642640" rtl="0" eaLnBrk="1" fontAlgn="auto" latinLnBrk="0" hangingPunct="1">
              <a:lnSpc>
                <a:spcPts val="815"/>
              </a:lnSpc>
              <a:spcBef>
                <a:spcPts val="0"/>
              </a:spcBef>
              <a:spcAft>
                <a:spcPts val="0"/>
              </a:spcAft>
              <a:buClrTx/>
              <a:buSzTx/>
              <a:buFontTx/>
              <a:buNone/>
              <a:tabLst/>
              <a:defRPr/>
            </a:pPr>
            <a:r>
              <a:rPr kumimoji="0" sz="703" b="0" i="0" u="none" strike="noStrike" kern="1200" cap="none" spc="116" normalizeH="0" baseline="0" noProof="0" dirty="0">
                <a:ln>
                  <a:noFill/>
                </a:ln>
                <a:solidFill>
                  <a:srgbClr val="5B676F"/>
                </a:solidFill>
                <a:effectLst/>
                <a:uLnTx/>
                <a:uFillTx/>
                <a:latin typeface="Arial"/>
                <a:ea typeface="+mn-ea"/>
                <a:cs typeface="Arial"/>
              </a:rPr>
              <a:t>* </a:t>
            </a:r>
            <a:r>
              <a:rPr kumimoji="0" sz="703" b="0" i="0" u="none" strike="noStrike" kern="1200" cap="none" spc="67" normalizeH="0" baseline="0" noProof="0" dirty="0">
                <a:ln>
                  <a:noFill/>
                </a:ln>
                <a:solidFill>
                  <a:srgbClr val="5B676F"/>
                </a:solidFill>
                <a:effectLst/>
                <a:uLnTx/>
                <a:uFillTx/>
                <a:latin typeface="Arial"/>
                <a:ea typeface="+mn-ea"/>
                <a:cs typeface="Arial"/>
              </a:rPr>
              <a:t>three-year</a:t>
            </a:r>
            <a:r>
              <a:rPr kumimoji="0" sz="703" b="0" i="0" u="none" strike="noStrike" kern="1200" cap="none" spc="63" normalizeH="0" baseline="0" noProof="0" dirty="0">
                <a:ln>
                  <a:noFill/>
                </a:ln>
                <a:solidFill>
                  <a:srgbClr val="5B676F"/>
                </a:solidFill>
                <a:effectLst/>
                <a:uLnTx/>
                <a:uFillTx/>
                <a:latin typeface="Arial"/>
                <a:ea typeface="+mn-ea"/>
                <a:cs typeface="Arial"/>
              </a:rPr>
              <a:t> </a:t>
            </a:r>
            <a:r>
              <a:rPr kumimoji="0" sz="703" b="0" i="0" u="none" strike="noStrike" kern="1200" cap="none" spc="80" normalizeH="0" baseline="0" noProof="0" dirty="0">
                <a:ln>
                  <a:noFill/>
                </a:ln>
                <a:solidFill>
                  <a:srgbClr val="5B676F"/>
                </a:solidFill>
                <a:effectLst/>
                <a:uLnTx/>
                <a:uFillTx/>
                <a:latin typeface="Arial"/>
                <a:ea typeface="+mn-ea"/>
                <a:cs typeface="Arial"/>
              </a:rPr>
              <a:t>total</a:t>
            </a:r>
            <a:endParaRPr kumimoji="0" sz="703" b="0" i="0" u="none" strike="noStrike" kern="1200" cap="none" spc="0" normalizeH="0" baseline="0" noProof="0">
              <a:ln>
                <a:noFill/>
              </a:ln>
              <a:solidFill>
                <a:prstClr val="black"/>
              </a:solidFill>
              <a:effectLst/>
              <a:uLnTx/>
              <a:uFillTx/>
              <a:latin typeface="Arial"/>
              <a:ea typeface="+mn-ea"/>
              <a:cs typeface="Arial"/>
            </a:endParaRPr>
          </a:p>
        </p:txBody>
      </p:sp>
      <p:sp>
        <p:nvSpPr>
          <p:cNvPr id="34" name="object 34"/>
          <p:cNvSpPr/>
          <p:nvPr/>
        </p:nvSpPr>
        <p:spPr>
          <a:xfrm>
            <a:off x="1997193" y="3808327"/>
            <a:ext cx="477505" cy="477505"/>
          </a:xfrm>
          <a:custGeom>
            <a:avLst/>
            <a:gdLst/>
            <a:ahLst/>
            <a:cxnLst/>
            <a:rect l="l" t="t" r="r" b="b"/>
            <a:pathLst>
              <a:path w="679450" h="679450">
                <a:moveTo>
                  <a:pt x="243010" y="535889"/>
                </a:moveTo>
                <a:lnTo>
                  <a:pt x="171361" y="535889"/>
                </a:lnTo>
                <a:lnTo>
                  <a:pt x="203697" y="559564"/>
                </a:lnTo>
                <a:lnTo>
                  <a:pt x="239555" y="578081"/>
                </a:lnTo>
                <a:lnTo>
                  <a:pt x="278386" y="590888"/>
                </a:lnTo>
                <a:lnTo>
                  <a:pt x="319646" y="597433"/>
                </a:lnTo>
                <a:lnTo>
                  <a:pt x="319646" y="659206"/>
                </a:lnTo>
                <a:lnTo>
                  <a:pt x="321210" y="666950"/>
                </a:lnTo>
                <a:lnTo>
                  <a:pt x="325477" y="673276"/>
                </a:lnTo>
                <a:lnTo>
                  <a:pt x="331803" y="677542"/>
                </a:lnTo>
                <a:lnTo>
                  <a:pt x="339547" y="679107"/>
                </a:lnTo>
                <a:lnTo>
                  <a:pt x="347283" y="677542"/>
                </a:lnTo>
                <a:lnTo>
                  <a:pt x="353606" y="673276"/>
                </a:lnTo>
                <a:lnTo>
                  <a:pt x="357870" y="666950"/>
                </a:lnTo>
                <a:lnTo>
                  <a:pt x="359435" y="659206"/>
                </a:lnTo>
                <a:lnTo>
                  <a:pt x="359435" y="597433"/>
                </a:lnTo>
                <a:lnTo>
                  <a:pt x="400694" y="590888"/>
                </a:lnTo>
                <a:lnTo>
                  <a:pt x="439526" y="578080"/>
                </a:lnTo>
                <a:lnTo>
                  <a:pt x="475383" y="559559"/>
                </a:lnTo>
                <a:lnTo>
                  <a:pt x="476957" y="558406"/>
                </a:lnTo>
                <a:lnTo>
                  <a:pt x="339547" y="558406"/>
                </a:lnTo>
                <a:lnTo>
                  <a:pt x="289427" y="552616"/>
                </a:lnTo>
                <a:lnTo>
                  <a:pt x="243387" y="536129"/>
                </a:lnTo>
                <a:lnTo>
                  <a:pt x="243010" y="535889"/>
                </a:lnTo>
                <a:close/>
              </a:path>
              <a:path w="679450" h="679450">
                <a:moveTo>
                  <a:pt x="114447" y="94567"/>
                </a:moveTo>
                <a:lnTo>
                  <a:pt x="106962" y="96027"/>
                </a:lnTo>
                <a:lnTo>
                  <a:pt x="100380" y="100406"/>
                </a:lnTo>
                <a:lnTo>
                  <a:pt x="96015" y="106982"/>
                </a:lnTo>
                <a:lnTo>
                  <a:pt x="94561" y="114465"/>
                </a:lnTo>
                <a:lnTo>
                  <a:pt x="96015" y="121948"/>
                </a:lnTo>
                <a:lnTo>
                  <a:pt x="100380" y="128523"/>
                </a:lnTo>
                <a:lnTo>
                  <a:pt x="143217" y="171361"/>
                </a:lnTo>
                <a:lnTo>
                  <a:pt x="119535" y="203707"/>
                </a:lnTo>
                <a:lnTo>
                  <a:pt x="101012" y="239571"/>
                </a:lnTo>
                <a:lnTo>
                  <a:pt x="88200" y="278404"/>
                </a:lnTo>
                <a:lnTo>
                  <a:pt x="81648" y="319658"/>
                </a:lnTo>
                <a:lnTo>
                  <a:pt x="19888" y="319658"/>
                </a:lnTo>
                <a:lnTo>
                  <a:pt x="12146" y="321221"/>
                </a:lnTo>
                <a:lnTo>
                  <a:pt x="5824" y="325485"/>
                </a:lnTo>
                <a:lnTo>
                  <a:pt x="1562" y="331810"/>
                </a:lnTo>
                <a:lnTo>
                  <a:pt x="0" y="339559"/>
                </a:lnTo>
                <a:lnTo>
                  <a:pt x="1562" y="347301"/>
                </a:lnTo>
                <a:lnTo>
                  <a:pt x="5824" y="353623"/>
                </a:lnTo>
                <a:lnTo>
                  <a:pt x="12146" y="357885"/>
                </a:lnTo>
                <a:lnTo>
                  <a:pt x="19888" y="359448"/>
                </a:lnTo>
                <a:lnTo>
                  <a:pt x="81648" y="359448"/>
                </a:lnTo>
                <a:lnTo>
                  <a:pt x="88200" y="400702"/>
                </a:lnTo>
                <a:lnTo>
                  <a:pt x="101012" y="439535"/>
                </a:lnTo>
                <a:lnTo>
                  <a:pt x="119535" y="475400"/>
                </a:lnTo>
                <a:lnTo>
                  <a:pt x="143217" y="507745"/>
                </a:lnTo>
                <a:lnTo>
                  <a:pt x="100380" y="550583"/>
                </a:lnTo>
                <a:lnTo>
                  <a:pt x="96015" y="557159"/>
                </a:lnTo>
                <a:lnTo>
                  <a:pt x="94561" y="564643"/>
                </a:lnTo>
                <a:lnTo>
                  <a:pt x="96015" y="572130"/>
                </a:lnTo>
                <a:lnTo>
                  <a:pt x="100380" y="578713"/>
                </a:lnTo>
                <a:lnTo>
                  <a:pt x="106957" y="583085"/>
                </a:lnTo>
                <a:lnTo>
                  <a:pt x="114442" y="584542"/>
                </a:lnTo>
                <a:lnTo>
                  <a:pt x="121933" y="583085"/>
                </a:lnTo>
                <a:lnTo>
                  <a:pt x="128523" y="578713"/>
                </a:lnTo>
                <a:lnTo>
                  <a:pt x="171361" y="535889"/>
                </a:lnTo>
                <a:lnTo>
                  <a:pt x="243010" y="535889"/>
                </a:lnTo>
                <a:lnTo>
                  <a:pt x="202749" y="510268"/>
                </a:lnTo>
                <a:lnTo>
                  <a:pt x="168838" y="476357"/>
                </a:lnTo>
                <a:lnTo>
                  <a:pt x="142977" y="435719"/>
                </a:lnTo>
                <a:lnTo>
                  <a:pt x="126490" y="389679"/>
                </a:lnTo>
                <a:lnTo>
                  <a:pt x="120700" y="339559"/>
                </a:lnTo>
                <a:lnTo>
                  <a:pt x="126490" y="289439"/>
                </a:lnTo>
                <a:lnTo>
                  <a:pt x="142977" y="243397"/>
                </a:lnTo>
                <a:lnTo>
                  <a:pt x="168838" y="202757"/>
                </a:lnTo>
                <a:lnTo>
                  <a:pt x="202749" y="168843"/>
                </a:lnTo>
                <a:lnTo>
                  <a:pt x="242994" y="143230"/>
                </a:lnTo>
                <a:lnTo>
                  <a:pt x="171361" y="143230"/>
                </a:lnTo>
                <a:lnTo>
                  <a:pt x="128523" y="100406"/>
                </a:lnTo>
                <a:lnTo>
                  <a:pt x="121935" y="96027"/>
                </a:lnTo>
                <a:lnTo>
                  <a:pt x="114447" y="94567"/>
                </a:lnTo>
                <a:close/>
              </a:path>
              <a:path w="679450" h="679450">
                <a:moveTo>
                  <a:pt x="563994" y="535876"/>
                </a:moveTo>
                <a:lnTo>
                  <a:pt x="507720" y="535876"/>
                </a:lnTo>
                <a:lnTo>
                  <a:pt x="550557" y="578713"/>
                </a:lnTo>
                <a:lnTo>
                  <a:pt x="557146" y="583085"/>
                </a:lnTo>
                <a:lnTo>
                  <a:pt x="564634" y="584542"/>
                </a:lnTo>
                <a:lnTo>
                  <a:pt x="572119" y="583085"/>
                </a:lnTo>
                <a:lnTo>
                  <a:pt x="578700" y="578713"/>
                </a:lnTo>
                <a:lnTo>
                  <a:pt x="583065" y="572130"/>
                </a:lnTo>
                <a:lnTo>
                  <a:pt x="584520" y="564643"/>
                </a:lnTo>
                <a:lnTo>
                  <a:pt x="583065" y="557159"/>
                </a:lnTo>
                <a:lnTo>
                  <a:pt x="578700" y="550583"/>
                </a:lnTo>
                <a:lnTo>
                  <a:pt x="563994" y="535876"/>
                </a:lnTo>
                <a:close/>
              </a:path>
              <a:path w="679450" h="679450">
                <a:moveTo>
                  <a:pt x="476949" y="120700"/>
                </a:moveTo>
                <a:lnTo>
                  <a:pt x="339547" y="120700"/>
                </a:lnTo>
                <a:lnTo>
                  <a:pt x="389662" y="126491"/>
                </a:lnTo>
                <a:lnTo>
                  <a:pt x="435699" y="142980"/>
                </a:lnTo>
                <a:lnTo>
                  <a:pt x="476334" y="168843"/>
                </a:lnTo>
                <a:lnTo>
                  <a:pt x="510243" y="202757"/>
                </a:lnTo>
                <a:lnTo>
                  <a:pt x="536104" y="243397"/>
                </a:lnTo>
                <a:lnTo>
                  <a:pt x="552591" y="289439"/>
                </a:lnTo>
                <a:lnTo>
                  <a:pt x="558380" y="339559"/>
                </a:lnTo>
                <a:lnTo>
                  <a:pt x="552591" y="389679"/>
                </a:lnTo>
                <a:lnTo>
                  <a:pt x="536104" y="435719"/>
                </a:lnTo>
                <a:lnTo>
                  <a:pt x="510243" y="476357"/>
                </a:lnTo>
                <a:lnTo>
                  <a:pt x="476334" y="510268"/>
                </a:lnTo>
                <a:lnTo>
                  <a:pt x="435699" y="536129"/>
                </a:lnTo>
                <a:lnTo>
                  <a:pt x="389662" y="552616"/>
                </a:lnTo>
                <a:lnTo>
                  <a:pt x="339547" y="558406"/>
                </a:lnTo>
                <a:lnTo>
                  <a:pt x="476957" y="558406"/>
                </a:lnTo>
                <a:lnTo>
                  <a:pt x="507720" y="535876"/>
                </a:lnTo>
                <a:lnTo>
                  <a:pt x="563994" y="535876"/>
                </a:lnTo>
                <a:lnTo>
                  <a:pt x="535863" y="507745"/>
                </a:lnTo>
                <a:lnTo>
                  <a:pt x="559546" y="475400"/>
                </a:lnTo>
                <a:lnTo>
                  <a:pt x="578067" y="439535"/>
                </a:lnTo>
                <a:lnTo>
                  <a:pt x="590876" y="400702"/>
                </a:lnTo>
                <a:lnTo>
                  <a:pt x="597420" y="359448"/>
                </a:lnTo>
                <a:lnTo>
                  <a:pt x="659193" y="359448"/>
                </a:lnTo>
                <a:lnTo>
                  <a:pt x="666935" y="357885"/>
                </a:lnTo>
                <a:lnTo>
                  <a:pt x="673257" y="353623"/>
                </a:lnTo>
                <a:lnTo>
                  <a:pt x="677519" y="347301"/>
                </a:lnTo>
                <a:lnTo>
                  <a:pt x="679081" y="339559"/>
                </a:lnTo>
                <a:lnTo>
                  <a:pt x="677519" y="331810"/>
                </a:lnTo>
                <a:lnTo>
                  <a:pt x="673257" y="325485"/>
                </a:lnTo>
                <a:lnTo>
                  <a:pt x="666935" y="321221"/>
                </a:lnTo>
                <a:lnTo>
                  <a:pt x="659193" y="319658"/>
                </a:lnTo>
                <a:lnTo>
                  <a:pt x="597433" y="319658"/>
                </a:lnTo>
                <a:lnTo>
                  <a:pt x="590881" y="278404"/>
                </a:lnTo>
                <a:lnTo>
                  <a:pt x="578069" y="239571"/>
                </a:lnTo>
                <a:lnTo>
                  <a:pt x="559546" y="203707"/>
                </a:lnTo>
                <a:lnTo>
                  <a:pt x="535863" y="171361"/>
                </a:lnTo>
                <a:lnTo>
                  <a:pt x="563981" y="143243"/>
                </a:lnTo>
                <a:lnTo>
                  <a:pt x="507703" y="143230"/>
                </a:lnTo>
                <a:lnTo>
                  <a:pt x="476949" y="120700"/>
                </a:lnTo>
                <a:close/>
              </a:path>
              <a:path w="679450" h="679450">
                <a:moveTo>
                  <a:pt x="564638" y="94567"/>
                </a:moveTo>
                <a:lnTo>
                  <a:pt x="557148" y="96027"/>
                </a:lnTo>
                <a:lnTo>
                  <a:pt x="550557" y="100406"/>
                </a:lnTo>
                <a:lnTo>
                  <a:pt x="507720" y="143243"/>
                </a:lnTo>
                <a:lnTo>
                  <a:pt x="563994" y="143230"/>
                </a:lnTo>
                <a:lnTo>
                  <a:pt x="578700" y="128523"/>
                </a:lnTo>
                <a:lnTo>
                  <a:pt x="583065" y="121948"/>
                </a:lnTo>
                <a:lnTo>
                  <a:pt x="584520" y="114465"/>
                </a:lnTo>
                <a:lnTo>
                  <a:pt x="583065" y="106982"/>
                </a:lnTo>
                <a:lnTo>
                  <a:pt x="578700" y="100406"/>
                </a:lnTo>
                <a:lnTo>
                  <a:pt x="572124" y="96027"/>
                </a:lnTo>
                <a:lnTo>
                  <a:pt x="564638" y="94567"/>
                </a:lnTo>
                <a:close/>
              </a:path>
              <a:path w="679450" h="679450">
                <a:moveTo>
                  <a:pt x="339547" y="0"/>
                </a:moveTo>
                <a:lnTo>
                  <a:pt x="331803" y="1564"/>
                </a:lnTo>
                <a:lnTo>
                  <a:pt x="325477" y="5830"/>
                </a:lnTo>
                <a:lnTo>
                  <a:pt x="321210" y="12156"/>
                </a:lnTo>
                <a:lnTo>
                  <a:pt x="319646" y="19900"/>
                </a:lnTo>
                <a:lnTo>
                  <a:pt x="319646" y="81673"/>
                </a:lnTo>
                <a:lnTo>
                  <a:pt x="278386" y="88218"/>
                </a:lnTo>
                <a:lnTo>
                  <a:pt x="239552" y="101028"/>
                </a:lnTo>
                <a:lnTo>
                  <a:pt x="203690" y="119553"/>
                </a:lnTo>
                <a:lnTo>
                  <a:pt x="171361" y="143230"/>
                </a:lnTo>
                <a:lnTo>
                  <a:pt x="242994" y="143230"/>
                </a:lnTo>
                <a:lnTo>
                  <a:pt x="243387" y="142980"/>
                </a:lnTo>
                <a:lnTo>
                  <a:pt x="289427" y="126491"/>
                </a:lnTo>
                <a:lnTo>
                  <a:pt x="339547" y="120700"/>
                </a:lnTo>
                <a:lnTo>
                  <a:pt x="476949" y="120700"/>
                </a:lnTo>
                <a:lnTo>
                  <a:pt x="475373" y="119548"/>
                </a:lnTo>
                <a:lnTo>
                  <a:pt x="439521" y="101026"/>
                </a:lnTo>
                <a:lnTo>
                  <a:pt x="400693" y="88218"/>
                </a:lnTo>
                <a:lnTo>
                  <a:pt x="359435" y="81673"/>
                </a:lnTo>
                <a:lnTo>
                  <a:pt x="359435" y="19900"/>
                </a:lnTo>
                <a:lnTo>
                  <a:pt x="357870" y="12156"/>
                </a:lnTo>
                <a:lnTo>
                  <a:pt x="353606" y="5830"/>
                </a:lnTo>
                <a:lnTo>
                  <a:pt x="347283" y="1564"/>
                </a:lnTo>
                <a:lnTo>
                  <a:pt x="339547" y="0"/>
                </a:lnTo>
                <a:close/>
              </a:path>
            </a:pathLst>
          </a:custGeom>
          <a:solidFill>
            <a:srgbClr val="0FC477"/>
          </a:solidFill>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2082019" y="3893153"/>
            <a:ext cx="307924" cy="307924"/>
          </a:xfrm>
          <a:custGeom>
            <a:avLst/>
            <a:gdLst/>
            <a:ahLst/>
            <a:cxnLst/>
            <a:rect l="l" t="t" r="r" b="b"/>
            <a:pathLst>
              <a:path w="438150" h="438150">
                <a:moveTo>
                  <a:pt x="218846" y="437705"/>
                </a:moveTo>
                <a:lnTo>
                  <a:pt x="168726" y="431915"/>
                </a:lnTo>
                <a:lnTo>
                  <a:pt x="122686" y="415428"/>
                </a:lnTo>
                <a:lnTo>
                  <a:pt x="82048" y="389567"/>
                </a:lnTo>
                <a:lnTo>
                  <a:pt x="48137" y="355656"/>
                </a:lnTo>
                <a:lnTo>
                  <a:pt x="22277" y="315019"/>
                </a:lnTo>
                <a:lnTo>
                  <a:pt x="5789" y="268978"/>
                </a:lnTo>
                <a:lnTo>
                  <a:pt x="0" y="218859"/>
                </a:lnTo>
                <a:lnTo>
                  <a:pt x="5789" y="168738"/>
                </a:lnTo>
                <a:lnTo>
                  <a:pt x="22277" y="122696"/>
                </a:lnTo>
                <a:lnTo>
                  <a:pt x="48137" y="82056"/>
                </a:lnTo>
                <a:lnTo>
                  <a:pt x="82048" y="48142"/>
                </a:lnTo>
                <a:lnTo>
                  <a:pt x="122686" y="22279"/>
                </a:lnTo>
                <a:lnTo>
                  <a:pt x="168726" y="5790"/>
                </a:lnTo>
                <a:lnTo>
                  <a:pt x="218846" y="0"/>
                </a:lnTo>
                <a:lnTo>
                  <a:pt x="268961" y="5790"/>
                </a:lnTo>
                <a:lnTo>
                  <a:pt x="314998" y="22279"/>
                </a:lnTo>
                <a:lnTo>
                  <a:pt x="355633" y="48142"/>
                </a:lnTo>
                <a:lnTo>
                  <a:pt x="389543" y="82056"/>
                </a:lnTo>
                <a:lnTo>
                  <a:pt x="415403" y="122696"/>
                </a:lnTo>
                <a:lnTo>
                  <a:pt x="431890" y="168738"/>
                </a:lnTo>
                <a:lnTo>
                  <a:pt x="437680" y="218859"/>
                </a:lnTo>
                <a:lnTo>
                  <a:pt x="431890" y="268978"/>
                </a:lnTo>
                <a:lnTo>
                  <a:pt x="415403" y="315019"/>
                </a:lnTo>
                <a:lnTo>
                  <a:pt x="389543" y="355656"/>
                </a:lnTo>
                <a:lnTo>
                  <a:pt x="355633" y="389567"/>
                </a:lnTo>
                <a:lnTo>
                  <a:pt x="314998" y="415428"/>
                </a:lnTo>
                <a:lnTo>
                  <a:pt x="268961" y="431915"/>
                </a:lnTo>
                <a:lnTo>
                  <a:pt x="218846" y="437705"/>
                </a:lnTo>
                <a:close/>
              </a:path>
            </a:pathLst>
          </a:custGeom>
          <a:ln w="14262">
            <a:solidFill>
              <a:srgbClr val="FFFFFF"/>
            </a:solidFill>
          </a:ln>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2147837" y="3963765"/>
            <a:ext cx="175953" cy="266116"/>
          </a:xfrm>
          <a:prstGeom prst="rect">
            <a:avLst/>
          </a:prstGeom>
          <a:blipFill>
            <a:blip r:embed="rId4" cstate="print"/>
            <a:stretch>
              <a:fillRect/>
            </a:stretch>
          </a:blipFill>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txBox="1"/>
          <p:nvPr/>
        </p:nvSpPr>
        <p:spPr>
          <a:xfrm>
            <a:off x="9527113" y="4433688"/>
            <a:ext cx="2288454" cy="492988"/>
          </a:xfrm>
          <a:prstGeom prst="rect">
            <a:avLst/>
          </a:prstGeom>
        </p:spPr>
        <p:txBody>
          <a:bodyPr vert="horz" wrap="square" lIns="0" tIns="8033" rIns="0" bIns="0" rtlCol="0">
            <a:spAutoFit/>
          </a:bodyPr>
          <a:lstStyle/>
          <a:p>
            <a:pPr marL="8926" marR="0" lvl="0" indent="0" algn="l" defTabSz="642640" rtl="0" eaLnBrk="1" fontAlgn="auto" latinLnBrk="0" hangingPunct="1">
              <a:lnSpc>
                <a:spcPts val="1374"/>
              </a:lnSpc>
              <a:spcBef>
                <a:spcPts val="63"/>
              </a:spcBef>
              <a:spcAft>
                <a:spcPts val="0"/>
              </a:spcAft>
              <a:buClrTx/>
              <a:buSzTx/>
              <a:buFontTx/>
              <a:buNone/>
              <a:tabLst/>
              <a:defRPr/>
            </a:pPr>
            <a:r>
              <a:rPr kumimoji="0" sz="1160" b="1" i="0" u="none" strike="noStrike" kern="1200" cap="none" spc="-4" normalizeH="0" baseline="0" noProof="0" dirty="0">
                <a:ln>
                  <a:noFill/>
                </a:ln>
                <a:solidFill>
                  <a:srgbClr val="0FC477"/>
                </a:solidFill>
                <a:effectLst/>
                <a:uLnTx/>
                <a:uFillTx/>
                <a:latin typeface="Arial"/>
                <a:ea typeface="+mn-ea"/>
                <a:cs typeface="Arial"/>
              </a:rPr>
              <a:t>250+</a:t>
            </a:r>
            <a:endParaRPr kumimoji="0" sz="1160" b="0" i="0" u="none" strike="noStrike" kern="1200" cap="none" spc="0" normalizeH="0" baseline="0" noProof="0" dirty="0">
              <a:ln>
                <a:noFill/>
              </a:ln>
              <a:solidFill>
                <a:prstClr val="black"/>
              </a:solidFill>
              <a:effectLst/>
              <a:uLnTx/>
              <a:uFillTx/>
              <a:latin typeface="Arial"/>
              <a:ea typeface="+mn-ea"/>
              <a:cs typeface="Arial"/>
            </a:endParaRPr>
          </a:p>
          <a:p>
            <a:pPr marL="8926" marR="0" lvl="0" indent="0" algn="l" defTabSz="642640" rtl="0" eaLnBrk="1" fontAlgn="auto" latinLnBrk="0" hangingPunct="1">
              <a:lnSpc>
                <a:spcPts val="1163"/>
              </a:lnSpc>
              <a:spcBef>
                <a:spcPts val="0"/>
              </a:spcBef>
              <a:spcAft>
                <a:spcPts val="0"/>
              </a:spcAft>
              <a:buClrTx/>
              <a:buSzTx/>
              <a:buFontTx/>
              <a:buNone/>
              <a:tabLst/>
              <a:defRPr/>
            </a:pPr>
            <a:r>
              <a:rPr kumimoji="0" lang="en-US" sz="984" b="0" i="0" u="none" strike="noStrike" kern="1200" cap="none" spc="84" normalizeH="0" baseline="0" noProof="0" dirty="0">
                <a:ln>
                  <a:noFill/>
                </a:ln>
                <a:solidFill>
                  <a:srgbClr val="5B676F"/>
                </a:solidFill>
                <a:effectLst/>
                <a:uLnTx/>
                <a:uFillTx/>
                <a:latin typeface="Arial"/>
                <a:ea typeface="+mn-ea"/>
                <a:cs typeface="Arial"/>
              </a:rPr>
              <a:t>r</a:t>
            </a:r>
            <a:r>
              <a:rPr kumimoji="0" sz="984" b="0" i="0" u="none" strike="noStrike" kern="1200" cap="none" spc="84" normalizeH="0" baseline="0" noProof="0" dirty="0">
                <a:ln>
                  <a:noFill/>
                </a:ln>
                <a:solidFill>
                  <a:srgbClr val="5B676F"/>
                </a:solidFill>
                <a:effectLst/>
                <a:uLnTx/>
                <a:uFillTx/>
                <a:latin typeface="Arial"/>
                <a:ea typeface="+mn-ea"/>
                <a:cs typeface="Arial"/>
              </a:rPr>
              <a:t>enewable</a:t>
            </a:r>
            <a:r>
              <a:rPr kumimoji="0" sz="984" b="0" i="0" u="none" strike="noStrike" kern="1200" cap="none" spc="143" normalizeH="0" baseline="0" noProof="0" dirty="0">
                <a:ln>
                  <a:noFill/>
                </a:ln>
                <a:solidFill>
                  <a:srgbClr val="5B676F"/>
                </a:solidFill>
                <a:effectLst/>
                <a:uLnTx/>
                <a:uFillTx/>
                <a:latin typeface="Arial"/>
                <a:ea typeface="+mn-ea"/>
                <a:cs typeface="Arial"/>
              </a:rPr>
              <a:t> </a:t>
            </a:r>
            <a:r>
              <a:rPr kumimoji="0" lang="en-US" sz="984" b="0" i="0" u="none" strike="noStrike" kern="1200" cap="none" spc="98" normalizeH="0" baseline="0" noProof="0" dirty="0">
                <a:ln>
                  <a:noFill/>
                </a:ln>
                <a:solidFill>
                  <a:srgbClr val="5B676F"/>
                </a:solidFill>
                <a:effectLst/>
                <a:uLnTx/>
                <a:uFillTx/>
                <a:latin typeface="Arial"/>
                <a:ea typeface="+mn-ea"/>
                <a:cs typeface="Arial"/>
              </a:rPr>
              <a:t>e</a:t>
            </a:r>
            <a:r>
              <a:rPr kumimoji="0" sz="984" b="0" i="0" u="none" strike="noStrike" kern="1200" cap="none" spc="98" normalizeH="0" baseline="0" noProof="0" dirty="0">
                <a:ln>
                  <a:noFill/>
                </a:ln>
                <a:solidFill>
                  <a:srgbClr val="5B676F"/>
                </a:solidFill>
                <a:effectLst/>
                <a:uLnTx/>
                <a:uFillTx/>
                <a:latin typeface="Arial"/>
                <a:ea typeface="+mn-ea"/>
                <a:cs typeface="Arial"/>
              </a:rPr>
              <a:t>nergy</a:t>
            </a:r>
            <a:endParaRPr kumimoji="0" sz="984" b="0" i="0" u="none" strike="noStrike" kern="1200" cap="none" spc="0" normalizeH="0" baseline="0" noProof="0" dirty="0">
              <a:ln>
                <a:noFill/>
              </a:ln>
              <a:solidFill>
                <a:prstClr val="black"/>
              </a:solidFill>
              <a:effectLst/>
              <a:uLnTx/>
              <a:uFillTx/>
              <a:latin typeface="Arial"/>
              <a:ea typeface="+mn-ea"/>
              <a:cs typeface="Arial"/>
            </a:endParaRPr>
          </a:p>
          <a:p>
            <a:pPr marL="8926" marR="0" lvl="0" indent="0" algn="l" defTabSz="642640" rtl="0" eaLnBrk="1" fontAlgn="auto" latinLnBrk="0" hangingPunct="1">
              <a:lnSpc>
                <a:spcPct val="100000"/>
              </a:lnSpc>
              <a:spcBef>
                <a:spcPts val="0"/>
              </a:spcBef>
              <a:spcAft>
                <a:spcPts val="0"/>
              </a:spcAft>
              <a:buClrTx/>
              <a:buSzTx/>
              <a:buFontTx/>
              <a:buNone/>
              <a:tabLst/>
              <a:defRPr/>
            </a:pPr>
            <a:r>
              <a:rPr kumimoji="0" lang="en-US" sz="984" b="0" i="0" u="none" strike="noStrike" kern="1200" cap="none" spc="84" normalizeH="0" baseline="0" noProof="0" dirty="0">
                <a:ln>
                  <a:noFill/>
                </a:ln>
                <a:solidFill>
                  <a:srgbClr val="5B676F"/>
                </a:solidFill>
                <a:effectLst/>
                <a:uLnTx/>
                <a:uFillTx/>
                <a:latin typeface="Arial"/>
                <a:ea typeface="+mn-ea"/>
                <a:cs typeface="Arial"/>
              </a:rPr>
              <a:t>p</a:t>
            </a:r>
            <a:r>
              <a:rPr kumimoji="0" sz="984" b="0" i="0" u="none" strike="noStrike" kern="1200" cap="none" spc="84" normalizeH="0" baseline="0" noProof="0" dirty="0">
                <a:ln>
                  <a:noFill/>
                </a:ln>
                <a:solidFill>
                  <a:srgbClr val="5B676F"/>
                </a:solidFill>
                <a:effectLst/>
                <a:uLnTx/>
                <a:uFillTx/>
                <a:latin typeface="Arial"/>
                <a:ea typeface="+mn-ea"/>
                <a:cs typeface="Arial"/>
              </a:rPr>
              <a:t>ower </a:t>
            </a:r>
            <a:r>
              <a:rPr kumimoji="0" lang="en-US" sz="984" b="0" i="0" u="none" strike="noStrike" kern="1200" cap="none" spc="77" normalizeH="0" baseline="0" noProof="0" dirty="0">
                <a:ln>
                  <a:noFill/>
                </a:ln>
                <a:solidFill>
                  <a:srgbClr val="5B676F"/>
                </a:solidFill>
                <a:effectLst/>
                <a:uLnTx/>
                <a:uFillTx/>
                <a:latin typeface="Arial"/>
                <a:ea typeface="+mn-ea"/>
                <a:cs typeface="Arial"/>
              </a:rPr>
              <a:t>p</a:t>
            </a:r>
            <a:r>
              <a:rPr kumimoji="0" sz="984" b="0" i="0" u="none" strike="noStrike" kern="1200" cap="none" spc="77" normalizeH="0" baseline="0" noProof="0" dirty="0">
                <a:ln>
                  <a:noFill/>
                </a:ln>
                <a:solidFill>
                  <a:srgbClr val="5B676F"/>
                </a:solidFill>
                <a:effectLst/>
                <a:uLnTx/>
                <a:uFillTx/>
                <a:latin typeface="Arial"/>
                <a:ea typeface="+mn-ea"/>
                <a:cs typeface="Arial"/>
              </a:rPr>
              <a:t>lants </a:t>
            </a:r>
            <a:r>
              <a:rPr kumimoji="0" sz="984" b="0" i="0" u="none" strike="noStrike" kern="1200" cap="none" spc="91" normalizeH="0" baseline="0" noProof="0" dirty="0">
                <a:ln>
                  <a:noFill/>
                </a:ln>
                <a:solidFill>
                  <a:srgbClr val="5B676F"/>
                </a:solidFill>
                <a:effectLst/>
                <a:uLnTx/>
                <a:uFillTx/>
                <a:latin typeface="Arial"/>
                <a:ea typeface="+mn-ea"/>
                <a:cs typeface="Arial"/>
              </a:rPr>
              <a:t>in </a:t>
            </a:r>
            <a:r>
              <a:rPr kumimoji="0" sz="984" b="0" i="0" u="none" strike="noStrike" kern="1200" cap="none" spc="102" normalizeH="0" baseline="0" noProof="0" dirty="0">
                <a:ln>
                  <a:noFill/>
                </a:ln>
                <a:solidFill>
                  <a:srgbClr val="5B676F"/>
                </a:solidFill>
                <a:effectLst/>
                <a:uLnTx/>
                <a:uFillTx/>
                <a:latin typeface="Arial"/>
                <a:ea typeface="+mn-ea"/>
                <a:cs typeface="Arial"/>
              </a:rPr>
              <a:t>our </a:t>
            </a:r>
            <a:r>
              <a:rPr kumimoji="0" sz="984" b="0" i="0" u="none" strike="noStrike" kern="1200" cap="none" spc="-7" normalizeH="0" baseline="0" noProof="0" dirty="0">
                <a:ln>
                  <a:noFill/>
                </a:ln>
                <a:solidFill>
                  <a:srgbClr val="5B676F"/>
                </a:solidFill>
                <a:effectLst/>
                <a:uLnTx/>
                <a:uFillTx/>
                <a:latin typeface="Arial"/>
                <a:ea typeface="+mn-ea"/>
                <a:cs typeface="Arial"/>
              </a:rPr>
              <a:t>REC</a:t>
            </a:r>
            <a:r>
              <a:rPr kumimoji="0" sz="984" b="0" i="0" u="none" strike="noStrike" kern="1200" cap="none" spc="77" normalizeH="0" baseline="0" noProof="0" dirty="0">
                <a:ln>
                  <a:noFill/>
                </a:ln>
                <a:solidFill>
                  <a:srgbClr val="5B676F"/>
                </a:solidFill>
                <a:effectLst/>
                <a:uLnTx/>
                <a:uFillTx/>
                <a:latin typeface="Arial"/>
                <a:ea typeface="+mn-ea"/>
                <a:cs typeface="Arial"/>
              </a:rPr>
              <a:t> </a:t>
            </a:r>
            <a:r>
              <a:rPr kumimoji="0" sz="984" b="0" i="0" u="none" strike="noStrike" kern="1200" cap="none" spc="109" normalizeH="0" baseline="0" noProof="0" dirty="0">
                <a:ln>
                  <a:noFill/>
                </a:ln>
                <a:solidFill>
                  <a:srgbClr val="5B676F"/>
                </a:solidFill>
                <a:effectLst/>
                <a:uLnTx/>
                <a:uFillTx/>
                <a:latin typeface="Arial"/>
                <a:ea typeface="+mn-ea"/>
                <a:cs typeface="Arial"/>
              </a:rPr>
              <a:t>Portfolio</a:t>
            </a:r>
            <a:endParaRPr kumimoji="0" sz="984" b="0" i="0" u="none" strike="noStrike" kern="1200" cap="none" spc="0" normalizeH="0" baseline="0" noProof="0" dirty="0">
              <a:ln>
                <a:noFill/>
              </a:ln>
              <a:solidFill>
                <a:prstClr val="black"/>
              </a:solidFill>
              <a:effectLst/>
              <a:uLnTx/>
              <a:uFillTx/>
              <a:latin typeface="Arial"/>
              <a:ea typeface="+mn-ea"/>
              <a:cs typeface="Arial"/>
            </a:endParaRPr>
          </a:p>
        </p:txBody>
      </p:sp>
      <p:sp>
        <p:nvSpPr>
          <p:cNvPr id="38" name="object 38"/>
          <p:cNvSpPr txBox="1"/>
          <p:nvPr/>
        </p:nvSpPr>
        <p:spPr>
          <a:xfrm>
            <a:off x="2052826" y="4821352"/>
            <a:ext cx="1044264" cy="537600"/>
          </a:xfrm>
          <a:prstGeom prst="rect">
            <a:avLst/>
          </a:prstGeom>
        </p:spPr>
        <p:txBody>
          <a:bodyPr vert="horz" wrap="square" lIns="0" tIns="36593" rIns="0" bIns="0" rtlCol="0">
            <a:spAutoFit/>
          </a:bodyPr>
          <a:lstStyle/>
          <a:p>
            <a:pPr marL="8926" marR="0" lvl="0" indent="0" algn="l" defTabSz="642640" rtl="0" eaLnBrk="1" fontAlgn="auto" latinLnBrk="0" hangingPunct="1">
              <a:lnSpc>
                <a:spcPct val="100000"/>
              </a:lnSpc>
              <a:spcBef>
                <a:spcPts val="287"/>
              </a:spcBef>
              <a:spcAft>
                <a:spcPts val="0"/>
              </a:spcAft>
              <a:buClrTx/>
              <a:buSzTx/>
              <a:buFontTx/>
              <a:buNone/>
              <a:tabLst/>
              <a:defRPr/>
            </a:pPr>
            <a:r>
              <a:rPr kumimoji="0" sz="1160" b="1" i="0" u="none" strike="noStrike" kern="1200" cap="none" spc="-25" normalizeH="0" baseline="0" noProof="0" dirty="0">
                <a:ln>
                  <a:noFill/>
                </a:ln>
                <a:solidFill>
                  <a:srgbClr val="0FC477"/>
                </a:solidFill>
                <a:effectLst/>
                <a:uLnTx/>
                <a:uFillTx/>
                <a:latin typeface="Arial"/>
                <a:ea typeface="+mn-ea"/>
                <a:cs typeface="Arial"/>
              </a:rPr>
              <a:t>1.4</a:t>
            </a:r>
            <a:r>
              <a:rPr kumimoji="0" sz="1160" b="1" i="0" u="none" strike="noStrike" kern="1200" cap="none" spc="-179" normalizeH="0" baseline="0" noProof="0" dirty="0">
                <a:ln>
                  <a:noFill/>
                </a:ln>
                <a:solidFill>
                  <a:srgbClr val="0FC477"/>
                </a:solidFill>
                <a:effectLst/>
                <a:uLnTx/>
                <a:uFillTx/>
                <a:latin typeface="Arial"/>
                <a:ea typeface="+mn-ea"/>
                <a:cs typeface="Arial"/>
              </a:rPr>
              <a:t> </a:t>
            </a:r>
            <a:r>
              <a:rPr kumimoji="0" sz="1160" b="1" i="0" u="none" strike="noStrike" kern="1200" cap="none" spc="7" normalizeH="0" baseline="0" noProof="0" dirty="0">
                <a:ln>
                  <a:noFill/>
                </a:ln>
                <a:solidFill>
                  <a:srgbClr val="0FC477"/>
                </a:solidFill>
                <a:effectLst/>
                <a:uLnTx/>
                <a:uFillTx/>
                <a:latin typeface="Arial"/>
                <a:ea typeface="+mn-ea"/>
                <a:cs typeface="Arial"/>
              </a:rPr>
              <a:t>TWh</a:t>
            </a:r>
            <a:endParaRPr kumimoji="0" sz="1160" b="0" i="0" u="none" strike="noStrike" kern="1200" cap="none" spc="0" normalizeH="0" baseline="0" noProof="0">
              <a:ln>
                <a:noFill/>
              </a:ln>
              <a:solidFill>
                <a:prstClr val="black"/>
              </a:solidFill>
              <a:effectLst/>
              <a:uLnTx/>
              <a:uFillTx/>
              <a:latin typeface="Arial"/>
              <a:ea typeface="+mn-ea"/>
              <a:cs typeface="Arial"/>
            </a:endParaRPr>
          </a:p>
          <a:p>
            <a:pPr marL="8926" marR="3570" lvl="0" indent="0" algn="l" defTabSz="642640" rtl="0" eaLnBrk="1" fontAlgn="auto" latinLnBrk="0" hangingPunct="1">
              <a:lnSpc>
                <a:spcPct val="101200"/>
              </a:lnSpc>
              <a:spcBef>
                <a:spcPts val="176"/>
              </a:spcBef>
              <a:spcAft>
                <a:spcPts val="0"/>
              </a:spcAft>
              <a:buClrTx/>
              <a:buSzTx/>
              <a:buFontTx/>
              <a:buNone/>
              <a:tabLst/>
              <a:defRPr/>
            </a:pPr>
            <a:r>
              <a:rPr kumimoji="0" sz="984" b="0" i="0" u="none" strike="noStrike" kern="1200" cap="none" spc="84" normalizeH="0" baseline="0" noProof="0" dirty="0">
                <a:ln>
                  <a:noFill/>
                </a:ln>
                <a:solidFill>
                  <a:srgbClr val="5B676F"/>
                </a:solidFill>
                <a:effectLst/>
                <a:uLnTx/>
                <a:uFillTx/>
                <a:latin typeface="Arial"/>
                <a:ea typeface="+mn-ea"/>
                <a:cs typeface="Arial"/>
              </a:rPr>
              <a:t>Renewable </a:t>
            </a:r>
            <a:r>
              <a:rPr kumimoji="0" sz="984" b="0" i="0" u="none" strike="noStrike" kern="1200" cap="none" spc="-4" normalizeH="0" baseline="0" noProof="0" dirty="0">
                <a:ln>
                  <a:noFill/>
                </a:ln>
                <a:solidFill>
                  <a:srgbClr val="5B676F"/>
                </a:solidFill>
                <a:effectLst/>
                <a:uLnTx/>
                <a:uFillTx/>
                <a:latin typeface="Arial"/>
                <a:ea typeface="+mn-ea"/>
                <a:cs typeface="Arial"/>
              </a:rPr>
              <a:t>PPA  </a:t>
            </a:r>
            <a:r>
              <a:rPr kumimoji="0" sz="984" b="0" i="0" u="none" strike="noStrike" kern="1200" cap="none" spc="116" normalizeH="0" baseline="0" noProof="0" dirty="0">
                <a:ln>
                  <a:noFill/>
                </a:ln>
                <a:solidFill>
                  <a:srgbClr val="5B676F"/>
                </a:solidFill>
                <a:effectLst/>
                <a:uLnTx/>
                <a:uFillTx/>
                <a:latin typeface="Arial"/>
                <a:ea typeface="+mn-ea"/>
                <a:cs typeface="Arial"/>
              </a:rPr>
              <a:t>Management</a:t>
            </a:r>
            <a:endParaRPr kumimoji="0" sz="984" b="0" i="0" u="none" strike="noStrike" kern="1200" cap="none" spc="0" normalizeH="0" baseline="0" noProof="0">
              <a:ln>
                <a:noFill/>
              </a:ln>
              <a:solidFill>
                <a:prstClr val="black"/>
              </a:solidFill>
              <a:effectLst/>
              <a:uLnTx/>
              <a:uFillTx/>
              <a:latin typeface="Arial"/>
              <a:ea typeface="+mn-ea"/>
              <a:cs typeface="Arial"/>
            </a:endParaRPr>
          </a:p>
        </p:txBody>
      </p:sp>
      <p:sp>
        <p:nvSpPr>
          <p:cNvPr id="39" name="object 39"/>
          <p:cNvSpPr/>
          <p:nvPr/>
        </p:nvSpPr>
        <p:spPr>
          <a:xfrm>
            <a:off x="1404775" y="4886573"/>
            <a:ext cx="477505" cy="477505"/>
          </a:xfrm>
          <a:custGeom>
            <a:avLst/>
            <a:gdLst/>
            <a:ahLst/>
            <a:cxnLst/>
            <a:rect l="l" t="t" r="r" b="b"/>
            <a:pathLst>
              <a:path w="679450" h="679450">
                <a:moveTo>
                  <a:pt x="242979" y="535876"/>
                </a:moveTo>
                <a:lnTo>
                  <a:pt x="171348" y="535876"/>
                </a:lnTo>
                <a:lnTo>
                  <a:pt x="203692" y="559557"/>
                </a:lnTo>
                <a:lnTo>
                  <a:pt x="239553" y="578075"/>
                </a:lnTo>
                <a:lnTo>
                  <a:pt x="278386" y="590883"/>
                </a:lnTo>
                <a:lnTo>
                  <a:pt x="319646" y="597433"/>
                </a:lnTo>
                <a:lnTo>
                  <a:pt x="319646" y="659206"/>
                </a:lnTo>
                <a:lnTo>
                  <a:pt x="321208" y="666948"/>
                </a:lnTo>
                <a:lnTo>
                  <a:pt x="325470" y="673269"/>
                </a:lnTo>
                <a:lnTo>
                  <a:pt x="331792" y="677531"/>
                </a:lnTo>
                <a:lnTo>
                  <a:pt x="339534" y="679094"/>
                </a:lnTo>
                <a:lnTo>
                  <a:pt x="347276" y="677531"/>
                </a:lnTo>
                <a:lnTo>
                  <a:pt x="353598" y="673269"/>
                </a:lnTo>
                <a:lnTo>
                  <a:pt x="357860" y="666948"/>
                </a:lnTo>
                <a:lnTo>
                  <a:pt x="359422" y="659206"/>
                </a:lnTo>
                <a:lnTo>
                  <a:pt x="359422" y="597433"/>
                </a:lnTo>
                <a:lnTo>
                  <a:pt x="400689" y="590883"/>
                </a:lnTo>
                <a:lnTo>
                  <a:pt x="439524" y="578075"/>
                </a:lnTo>
                <a:lnTo>
                  <a:pt x="475383" y="559557"/>
                </a:lnTo>
                <a:lnTo>
                  <a:pt x="476955" y="558406"/>
                </a:lnTo>
                <a:lnTo>
                  <a:pt x="339534" y="558406"/>
                </a:lnTo>
                <a:lnTo>
                  <a:pt x="289415" y="552616"/>
                </a:lnTo>
                <a:lnTo>
                  <a:pt x="243377" y="536129"/>
                </a:lnTo>
                <a:lnTo>
                  <a:pt x="242979" y="535876"/>
                </a:lnTo>
                <a:close/>
              </a:path>
              <a:path w="679450" h="679450">
                <a:moveTo>
                  <a:pt x="114447" y="94567"/>
                </a:moveTo>
                <a:lnTo>
                  <a:pt x="106962" y="96027"/>
                </a:lnTo>
                <a:lnTo>
                  <a:pt x="100380" y="100406"/>
                </a:lnTo>
                <a:lnTo>
                  <a:pt x="96015" y="106982"/>
                </a:lnTo>
                <a:lnTo>
                  <a:pt x="94561" y="114465"/>
                </a:lnTo>
                <a:lnTo>
                  <a:pt x="96015" y="121948"/>
                </a:lnTo>
                <a:lnTo>
                  <a:pt x="100380" y="128523"/>
                </a:lnTo>
                <a:lnTo>
                  <a:pt x="143217" y="171361"/>
                </a:lnTo>
                <a:lnTo>
                  <a:pt x="119535" y="203707"/>
                </a:lnTo>
                <a:lnTo>
                  <a:pt x="101012" y="239571"/>
                </a:lnTo>
                <a:lnTo>
                  <a:pt x="88200" y="278404"/>
                </a:lnTo>
                <a:lnTo>
                  <a:pt x="81648" y="319658"/>
                </a:lnTo>
                <a:lnTo>
                  <a:pt x="19888" y="319658"/>
                </a:lnTo>
                <a:lnTo>
                  <a:pt x="12146" y="321221"/>
                </a:lnTo>
                <a:lnTo>
                  <a:pt x="5824" y="325485"/>
                </a:lnTo>
                <a:lnTo>
                  <a:pt x="1562" y="331810"/>
                </a:lnTo>
                <a:lnTo>
                  <a:pt x="0" y="339559"/>
                </a:lnTo>
                <a:lnTo>
                  <a:pt x="1562" y="347301"/>
                </a:lnTo>
                <a:lnTo>
                  <a:pt x="5824" y="353623"/>
                </a:lnTo>
                <a:lnTo>
                  <a:pt x="12146" y="357885"/>
                </a:lnTo>
                <a:lnTo>
                  <a:pt x="19888" y="359448"/>
                </a:lnTo>
                <a:lnTo>
                  <a:pt x="81648" y="359448"/>
                </a:lnTo>
                <a:lnTo>
                  <a:pt x="88200" y="400702"/>
                </a:lnTo>
                <a:lnTo>
                  <a:pt x="101012" y="439535"/>
                </a:lnTo>
                <a:lnTo>
                  <a:pt x="119535" y="475400"/>
                </a:lnTo>
                <a:lnTo>
                  <a:pt x="143217" y="507745"/>
                </a:lnTo>
                <a:lnTo>
                  <a:pt x="100380" y="550570"/>
                </a:lnTo>
                <a:lnTo>
                  <a:pt x="96008" y="557153"/>
                </a:lnTo>
                <a:lnTo>
                  <a:pt x="94551" y="564641"/>
                </a:lnTo>
                <a:lnTo>
                  <a:pt x="96008" y="572130"/>
                </a:lnTo>
                <a:lnTo>
                  <a:pt x="100380" y="578713"/>
                </a:lnTo>
                <a:lnTo>
                  <a:pt x="106957" y="583085"/>
                </a:lnTo>
                <a:lnTo>
                  <a:pt x="114442" y="584542"/>
                </a:lnTo>
                <a:lnTo>
                  <a:pt x="121933" y="583085"/>
                </a:lnTo>
                <a:lnTo>
                  <a:pt x="128524" y="578713"/>
                </a:lnTo>
                <a:lnTo>
                  <a:pt x="171348" y="535876"/>
                </a:lnTo>
                <a:lnTo>
                  <a:pt x="242979" y="535876"/>
                </a:lnTo>
                <a:lnTo>
                  <a:pt x="202742" y="510268"/>
                </a:lnTo>
                <a:lnTo>
                  <a:pt x="168833" y="476357"/>
                </a:lnTo>
                <a:lnTo>
                  <a:pt x="142975" y="435719"/>
                </a:lnTo>
                <a:lnTo>
                  <a:pt x="126489" y="389679"/>
                </a:lnTo>
                <a:lnTo>
                  <a:pt x="120700" y="339559"/>
                </a:lnTo>
                <a:lnTo>
                  <a:pt x="126489" y="289439"/>
                </a:lnTo>
                <a:lnTo>
                  <a:pt x="142975" y="243397"/>
                </a:lnTo>
                <a:lnTo>
                  <a:pt x="168833" y="202757"/>
                </a:lnTo>
                <a:lnTo>
                  <a:pt x="202742" y="168843"/>
                </a:lnTo>
                <a:lnTo>
                  <a:pt x="242983" y="143230"/>
                </a:lnTo>
                <a:lnTo>
                  <a:pt x="171361" y="143230"/>
                </a:lnTo>
                <a:lnTo>
                  <a:pt x="128524" y="100406"/>
                </a:lnTo>
                <a:lnTo>
                  <a:pt x="121935" y="96027"/>
                </a:lnTo>
                <a:lnTo>
                  <a:pt x="114447" y="94567"/>
                </a:lnTo>
                <a:close/>
              </a:path>
              <a:path w="679450" h="679450">
                <a:moveTo>
                  <a:pt x="564002" y="535876"/>
                </a:moveTo>
                <a:lnTo>
                  <a:pt x="507720" y="535876"/>
                </a:lnTo>
                <a:lnTo>
                  <a:pt x="550557" y="578713"/>
                </a:lnTo>
                <a:lnTo>
                  <a:pt x="557141" y="583085"/>
                </a:lnTo>
                <a:lnTo>
                  <a:pt x="564629" y="584542"/>
                </a:lnTo>
                <a:lnTo>
                  <a:pt x="572117" y="583085"/>
                </a:lnTo>
                <a:lnTo>
                  <a:pt x="578700" y="578713"/>
                </a:lnTo>
                <a:lnTo>
                  <a:pt x="583065" y="572130"/>
                </a:lnTo>
                <a:lnTo>
                  <a:pt x="584520" y="564641"/>
                </a:lnTo>
                <a:lnTo>
                  <a:pt x="583065" y="557153"/>
                </a:lnTo>
                <a:lnTo>
                  <a:pt x="578700" y="550570"/>
                </a:lnTo>
                <a:lnTo>
                  <a:pt x="564002" y="535876"/>
                </a:lnTo>
                <a:close/>
              </a:path>
              <a:path w="679450" h="679450">
                <a:moveTo>
                  <a:pt x="476957" y="120700"/>
                </a:moveTo>
                <a:lnTo>
                  <a:pt x="339534" y="120700"/>
                </a:lnTo>
                <a:lnTo>
                  <a:pt x="389654" y="126491"/>
                </a:lnTo>
                <a:lnTo>
                  <a:pt x="435694" y="142980"/>
                </a:lnTo>
                <a:lnTo>
                  <a:pt x="476331" y="168843"/>
                </a:lnTo>
                <a:lnTo>
                  <a:pt x="510242" y="202757"/>
                </a:lnTo>
                <a:lnTo>
                  <a:pt x="536103" y="243397"/>
                </a:lnTo>
                <a:lnTo>
                  <a:pt x="552591" y="289439"/>
                </a:lnTo>
                <a:lnTo>
                  <a:pt x="558380" y="339559"/>
                </a:lnTo>
                <a:lnTo>
                  <a:pt x="552591" y="389679"/>
                </a:lnTo>
                <a:lnTo>
                  <a:pt x="536103" y="435719"/>
                </a:lnTo>
                <a:lnTo>
                  <a:pt x="510242" y="476357"/>
                </a:lnTo>
                <a:lnTo>
                  <a:pt x="476331" y="510268"/>
                </a:lnTo>
                <a:lnTo>
                  <a:pt x="435694" y="536129"/>
                </a:lnTo>
                <a:lnTo>
                  <a:pt x="389654" y="552616"/>
                </a:lnTo>
                <a:lnTo>
                  <a:pt x="339534" y="558406"/>
                </a:lnTo>
                <a:lnTo>
                  <a:pt x="476955" y="558406"/>
                </a:lnTo>
                <a:lnTo>
                  <a:pt x="507720" y="535876"/>
                </a:lnTo>
                <a:lnTo>
                  <a:pt x="564002" y="535876"/>
                </a:lnTo>
                <a:lnTo>
                  <a:pt x="535863" y="507745"/>
                </a:lnTo>
                <a:lnTo>
                  <a:pt x="559546" y="475400"/>
                </a:lnTo>
                <a:lnTo>
                  <a:pt x="578067" y="439535"/>
                </a:lnTo>
                <a:lnTo>
                  <a:pt x="590876" y="400702"/>
                </a:lnTo>
                <a:lnTo>
                  <a:pt x="597420" y="359448"/>
                </a:lnTo>
                <a:lnTo>
                  <a:pt x="659193" y="359448"/>
                </a:lnTo>
                <a:lnTo>
                  <a:pt x="666935" y="357885"/>
                </a:lnTo>
                <a:lnTo>
                  <a:pt x="673257" y="353623"/>
                </a:lnTo>
                <a:lnTo>
                  <a:pt x="677519" y="347301"/>
                </a:lnTo>
                <a:lnTo>
                  <a:pt x="679081" y="339559"/>
                </a:lnTo>
                <a:lnTo>
                  <a:pt x="677519" y="331810"/>
                </a:lnTo>
                <a:lnTo>
                  <a:pt x="673257" y="325485"/>
                </a:lnTo>
                <a:lnTo>
                  <a:pt x="666935" y="321221"/>
                </a:lnTo>
                <a:lnTo>
                  <a:pt x="659193" y="319658"/>
                </a:lnTo>
                <a:lnTo>
                  <a:pt x="597420" y="319658"/>
                </a:lnTo>
                <a:lnTo>
                  <a:pt x="590876" y="278404"/>
                </a:lnTo>
                <a:lnTo>
                  <a:pt x="578067" y="239571"/>
                </a:lnTo>
                <a:lnTo>
                  <a:pt x="559546" y="203707"/>
                </a:lnTo>
                <a:lnTo>
                  <a:pt x="535863" y="171361"/>
                </a:lnTo>
                <a:lnTo>
                  <a:pt x="563994" y="143230"/>
                </a:lnTo>
                <a:lnTo>
                  <a:pt x="507720" y="143230"/>
                </a:lnTo>
                <a:lnTo>
                  <a:pt x="476957" y="120700"/>
                </a:lnTo>
                <a:close/>
              </a:path>
              <a:path w="679450" h="679450">
                <a:moveTo>
                  <a:pt x="339534" y="0"/>
                </a:moveTo>
                <a:lnTo>
                  <a:pt x="331792" y="1562"/>
                </a:lnTo>
                <a:lnTo>
                  <a:pt x="325470" y="5826"/>
                </a:lnTo>
                <a:lnTo>
                  <a:pt x="321208" y="12151"/>
                </a:lnTo>
                <a:lnTo>
                  <a:pt x="319646" y="19900"/>
                </a:lnTo>
                <a:lnTo>
                  <a:pt x="319646" y="81673"/>
                </a:lnTo>
                <a:lnTo>
                  <a:pt x="278386" y="88218"/>
                </a:lnTo>
                <a:lnTo>
                  <a:pt x="239555" y="101026"/>
                </a:lnTo>
                <a:lnTo>
                  <a:pt x="203697" y="119548"/>
                </a:lnTo>
                <a:lnTo>
                  <a:pt x="171361" y="143230"/>
                </a:lnTo>
                <a:lnTo>
                  <a:pt x="242983" y="143230"/>
                </a:lnTo>
                <a:lnTo>
                  <a:pt x="243377" y="142980"/>
                </a:lnTo>
                <a:lnTo>
                  <a:pt x="289415" y="126491"/>
                </a:lnTo>
                <a:lnTo>
                  <a:pt x="339534" y="120700"/>
                </a:lnTo>
                <a:lnTo>
                  <a:pt x="476957" y="120700"/>
                </a:lnTo>
                <a:lnTo>
                  <a:pt x="475383" y="119548"/>
                </a:lnTo>
                <a:lnTo>
                  <a:pt x="439524" y="101026"/>
                </a:lnTo>
                <a:lnTo>
                  <a:pt x="400689" y="88218"/>
                </a:lnTo>
                <a:lnTo>
                  <a:pt x="359422" y="81673"/>
                </a:lnTo>
                <a:lnTo>
                  <a:pt x="359422" y="19900"/>
                </a:lnTo>
                <a:lnTo>
                  <a:pt x="357860" y="12151"/>
                </a:lnTo>
                <a:lnTo>
                  <a:pt x="353598" y="5826"/>
                </a:lnTo>
                <a:lnTo>
                  <a:pt x="347276" y="1562"/>
                </a:lnTo>
                <a:lnTo>
                  <a:pt x="339534" y="0"/>
                </a:lnTo>
                <a:close/>
              </a:path>
              <a:path w="679450" h="679450">
                <a:moveTo>
                  <a:pt x="564634" y="94567"/>
                </a:moveTo>
                <a:lnTo>
                  <a:pt x="557146" y="96027"/>
                </a:lnTo>
                <a:lnTo>
                  <a:pt x="550557" y="100406"/>
                </a:lnTo>
                <a:lnTo>
                  <a:pt x="507720" y="143230"/>
                </a:lnTo>
                <a:lnTo>
                  <a:pt x="563994" y="143230"/>
                </a:lnTo>
                <a:lnTo>
                  <a:pt x="578700" y="128523"/>
                </a:lnTo>
                <a:lnTo>
                  <a:pt x="583065" y="121948"/>
                </a:lnTo>
                <a:lnTo>
                  <a:pt x="584520" y="114465"/>
                </a:lnTo>
                <a:lnTo>
                  <a:pt x="583065" y="106982"/>
                </a:lnTo>
                <a:lnTo>
                  <a:pt x="578700" y="100406"/>
                </a:lnTo>
                <a:lnTo>
                  <a:pt x="572119" y="96027"/>
                </a:lnTo>
                <a:lnTo>
                  <a:pt x="564634" y="94567"/>
                </a:lnTo>
                <a:close/>
              </a:path>
            </a:pathLst>
          </a:custGeom>
          <a:solidFill>
            <a:srgbClr val="0FC477"/>
          </a:solidFill>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1489601" y="4971399"/>
            <a:ext cx="307924" cy="307924"/>
          </a:xfrm>
          <a:custGeom>
            <a:avLst/>
            <a:gdLst/>
            <a:ahLst/>
            <a:cxnLst/>
            <a:rect l="l" t="t" r="r" b="b"/>
            <a:pathLst>
              <a:path w="438150" h="438150">
                <a:moveTo>
                  <a:pt x="218833" y="437705"/>
                </a:moveTo>
                <a:lnTo>
                  <a:pt x="168714" y="431915"/>
                </a:lnTo>
                <a:lnTo>
                  <a:pt x="122676" y="415428"/>
                </a:lnTo>
                <a:lnTo>
                  <a:pt x="82041" y="389567"/>
                </a:lnTo>
                <a:lnTo>
                  <a:pt x="48132" y="355656"/>
                </a:lnTo>
                <a:lnTo>
                  <a:pt x="22274" y="315019"/>
                </a:lnTo>
                <a:lnTo>
                  <a:pt x="5789" y="268978"/>
                </a:lnTo>
                <a:lnTo>
                  <a:pt x="0" y="218859"/>
                </a:lnTo>
                <a:lnTo>
                  <a:pt x="5789" y="168738"/>
                </a:lnTo>
                <a:lnTo>
                  <a:pt x="22274" y="122696"/>
                </a:lnTo>
                <a:lnTo>
                  <a:pt x="48132" y="82056"/>
                </a:lnTo>
                <a:lnTo>
                  <a:pt x="82041" y="48142"/>
                </a:lnTo>
                <a:lnTo>
                  <a:pt x="122676" y="22279"/>
                </a:lnTo>
                <a:lnTo>
                  <a:pt x="168714" y="5790"/>
                </a:lnTo>
                <a:lnTo>
                  <a:pt x="218833" y="0"/>
                </a:lnTo>
                <a:lnTo>
                  <a:pt x="268953" y="5790"/>
                </a:lnTo>
                <a:lnTo>
                  <a:pt x="314993" y="22279"/>
                </a:lnTo>
                <a:lnTo>
                  <a:pt x="355631" y="48142"/>
                </a:lnTo>
                <a:lnTo>
                  <a:pt x="389542" y="82056"/>
                </a:lnTo>
                <a:lnTo>
                  <a:pt x="415403" y="122696"/>
                </a:lnTo>
                <a:lnTo>
                  <a:pt x="431890" y="168738"/>
                </a:lnTo>
                <a:lnTo>
                  <a:pt x="437680" y="218859"/>
                </a:lnTo>
                <a:lnTo>
                  <a:pt x="431890" y="268978"/>
                </a:lnTo>
                <a:lnTo>
                  <a:pt x="415403" y="315019"/>
                </a:lnTo>
                <a:lnTo>
                  <a:pt x="389542" y="355656"/>
                </a:lnTo>
                <a:lnTo>
                  <a:pt x="355631" y="389567"/>
                </a:lnTo>
                <a:lnTo>
                  <a:pt x="314993" y="415428"/>
                </a:lnTo>
                <a:lnTo>
                  <a:pt x="268953" y="431915"/>
                </a:lnTo>
                <a:lnTo>
                  <a:pt x="218833" y="437705"/>
                </a:lnTo>
                <a:close/>
              </a:path>
            </a:pathLst>
          </a:custGeom>
          <a:ln w="14262">
            <a:solidFill>
              <a:srgbClr val="FFFFFF"/>
            </a:solidFill>
          </a:ln>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1555418" y="5042011"/>
            <a:ext cx="175953" cy="266116"/>
          </a:xfrm>
          <a:prstGeom prst="rect">
            <a:avLst/>
          </a:prstGeom>
          <a:blipFill>
            <a:blip r:embed="rId5" cstate="print"/>
            <a:stretch>
              <a:fillRect/>
            </a:stretch>
          </a:blipFill>
        </p:spPr>
        <p:txBody>
          <a:bodyPr wrap="square" lIns="0" tIns="0" rIns="0" bIns="0" rtlCol="0"/>
          <a:lstStyle/>
          <a:p>
            <a:pPr marL="0" marR="0" lvl="0" indent="0" algn="l" defTabSz="64264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txBox="1"/>
          <p:nvPr/>
        </p:nvSpPr>
        <p:spPr>
          <a:xfrm>
            <a:off x="9757132" y="6632803"/>
            <a:ext cx="1719018" cy="131672"/>
          </a:xfrm>
          <a:prstGeom prst="rect">
            <a:avLst/>
          </a:prstGeom>
        </p:spPr>
        <p:txBody>
          <a:bodyPr vert="horz" wrap="square" lIns="0" tIns="8479" rIns="0" bIns="0" rtlCol="0">
            <a:spAutoFit/>
          </a:bodyPr>
          <a:lstStyle/>
          <a:p>
            <a:pPr marL="8926" marR="0" lvl="0" indent="0" algn="l" defTabSz="642640" rtl="0" eaLnBrk="1" fontAlgn="auto" latinLnBrk="0" hangingPunct="1">
              <a:lnSpc>
                <a:spcPct val="100000"/>
              </a:lnSpc>
              <a:spcBef>
                <a:spcPts val="67"/>
              </a:spcBef>
              <a:spcAft>
                <a:spcPts val="0"/>
              </a:spcAft>
              <a:buClrTx/>
              <a:buSzTx/>
              <a:buFontTx/>
              <a:buNone/>
              <a:tabLst/>
              <a:defRPr/>
            </a:pPr>
            <a:r>
              <a:rPr kumimoji="0" sz="800" b="0" i="0" u="none" strike="noStrike" kern="1200" cap="none" spc="42" normalizeH="0" baseline="0" noProof="0" dirty="0">
                <a:ln>
                  <a:noFill/>
                </a:ln>
                <a:solidFill>
                  <a:prstClr val="white">
                    <a:lumMod val="85000"/>
                  </a:prstClr>
                </a:solidFill>
                <a:effectLst/>
                <a:uLnTx/>
                <a:uFillTx/>
                <a:latin typeface="Arial"/>
                <a:ea typeface="+mn-ea"/>
                <a:cs typeface="Arial"/>
              </a:rPr>
              <a:t>*All </a:t>
            </a:r>
            <a:r>
              <a:rPr kumimoji="0" sz="800" b="0" i="0" u="none" strike="noStrike" kern="1200" cap="none" spc="46" normalizeH="0" baseline="0" noProof="0" dirty="0">
                <a:ln>
                  <a:noFill/>
                </a:ln>
                <a:solidFill>
                  <a:prstClr val="white">
                    <a:lumMod val="85000"/>
                  </a:prstClr>
                </a:solidFill>
                <a:effectLst/>
                <a:uLnTx/>
                <a:uFillTx/>
                <a:latin typeface="Arial"/>
                <a:ea typeface="+mn-ea"/>
                <a:cs typeface="Arial"/>
              </a:rPr>
              <a:t>fgures </a:t>
            </a:r>
            <a:r>
              <a:rPr kumimoji="0" sz="800" b="0" i="0" u="none" strike="noStrike" kern="1200" cap="none" spc="-18" normalizeH="0" baseline="0" noProof="0" dirty="0">
                <a:ln>
                  <a:noFill/>
                </a:ln>
                <a:solidFill>
                  <a:prstClr val="white">
                    <a:lumMod val="85000"/>
                  </a:prstClr>
                </a:solidFill>
                <a:effectLst/>
                <a:uLnTx/>
                <a:uFillTx/>
                <a:latin typeface="Arial"/>
                <a:ea typeface="+mn-ea"/>
                <a:cs typeface="Arial"/>
              </a:rPr>
              <a:t>are </a:t>
            </a:r>
            <a:r>
              <a:rPr kumimoji="0" sz="800" b="0" i="0" u="none" strike="noStrike" kern="1200" cap="none" spc="-28" normalizeH="0" baseline="0" noProof="0" dirty="0">
                <a:ln>
                  <a:noFill/>
                </a:ln>
                <a:solidFill>
                  <a:prstClr val="white">
                    <a:lumMod val="85000"/>
                  </a:prstClr>
                </a:solidFill>
                <a:effectLst/>
                <a:uLnTx/>
                <a:uFillTx/>
                <a:latin typeface="Arial"/>
                <a:ea typeface="+mn-ea"/>
                <a:cs typeface="Arial"/>
              </a:rPr>
              <a:t>as </a:t>
            </a:r>
            <a:r>
              <a:rPr kumimoji="0" sz="800" b="0" i="0" u="none" strike="noStrike" kern="1200" cap="none" spc="25" normalizeH="0" baseline="0" noProof="0" dirty="0">
                <a:ln>
                  <a:noFill/>
                </a:ln>
                <a:solidFill>
                  <a:prstClr val="white">
                    <a:lumMod val="85000"/>
                  </a:prstClr>
                </a:solidFill>
                <a:effectLst/>
                <a:uLnTx/>
                <a:uFillTx/>
                <a:latin typeface="Arial"/>
                <a:ea typeface="+mn-ea"/>
                <a:cs typeface="Arial"/>
              </a:rPr>
              <a:t>of </a:t>
            </a:r>
            <a:r>
              <a:rPr kumimoji="0" sz="800" b="0" i="0" u="none" strike="noStrike" kern="1200" cap="none" spc="-14" normalizeH="0" baseline="0" noProof="0" dirty="0">
                <a:ln>
                  <a:noFill/>
                </a:ln>
                <a:solidFill>
                  <a:prstClr val="white">
                    <a:lumMod val="85000"/>
                  </a:prstClr>
                </a:solidFill>
                <a:effectLst/>
                <a:uLnTx/>
                <a:uFillTx/>
                <a:latin typeface="Arial"/>
                <a:ea typeface="+mn-ea"/>
                <a:cs typeface="Arial"/>
              </a:rPr>
              <a:t>July,</a:t>
            </a:r>
            <a:r>
              <a:rPr kumimoji="0" sz="800" b="0" i="0" u="none" strike="noStrike" kern="1200" cap="none" spc="11" normalizeH="0" baseline="0" noProof="0" dirty="0">
                <a:ln>
                  <a:noFill/>
                </a:ln>
                <a:solidFill>
                  <a:prstClr val="white">
                    <a:lumMod val="85000"/>
                  </a:prstClr>
                </a:solidFill>
                <a:effectLst/>
                <a:uLnTx/>
                <a:uFillTx/>
                <a:latin typeface="Arial"/>
                <a:ea typeface="+mn-ea"/>
                <a:cs typeface="Arial"/>
              </a:rPr>
              <a:t> </a:t>
            </a:r>
            <a:r>
              <a:rPr kumimoji="0" sz="800" b="0" i="0" u="none" strike="noStrike" kern="1200" cap="none" spc="4" normalizeH="0" baseline="0" noProof="0" dirty="0">
                <a:ln>
                  <a:noFill/>
                </a:ln>
                <a:solidFill>
                  <a:prstClr val="white">
                    <a:lumMod val="85000"/>
                  </a:prstClr>
                </a:solidFill>
                <a:effectLst/>
                <a:uLnTx/>
                <a:uFillTx/>
                <a:latin typeface="Arial"/>
                <a:ea typeface="+mn-ea"/>
                <a:cs typeface="Arial"/>
              </a:rPr>
              <a:t>2020</a:t>
            </a:r>
            <a:endParaRPr kumimoji="0" sz="800" b="0" i="0" u="none" strike="noStrike" kern="1200" cap="none" spc="0" normalizeH="0" baseline="0" noProof="0" dirty="0">
              <a:ln>
                <a:noFill/>
              </a:ln>
              <a:solidFill>
                <a:prstClr val="white">
                  <a:lumMod val="85000"/>
                </a:prstClr>
              </a:solidFill>
              <a:effectLst/>
              <a:uLnTx/>
              <a:uFillTx/>
              <a:latin typeface="Arial"/>
              <a:ea typeface="+mn-ea"/>
              <a:cs typeface="Arial"/>
            </a:endParaRPr>
          </a:p>
        </p:txBody>
      </p:sp>
      <p:sp>
        <p:nvSpPr>
          <p:cNvPr id="43" name="object 43"/>
          <p:cNvSpPr txBox="1"/>
          <p:nvPr/>
        </p:nvSpPr>
        <p:spPr>
          <a:xfrm>
            <a:off x="4657906" y="1816624"/>
            <a:ext cx="2876187" cy="268635"/>
          </a:xfrm>
          <a:prstGeom prst="rect">
            <a:avLst/>
          </a:prstGeom>
        </p:spPr>
        <p:txBody>
          <a:bodyPr vert="horz" wrap="square" lIns="0" tIns="8925" rIns="0" bIns="0" rtlCol="0">
            <a:spAutoFit/>
          </a:bodyPr>
          <a:lstStyle/>
          <a:p>
            <a:pPr marL="8926" marR="0" lvl="0" indent="0" algn="l" defTabSz="642640" rtl="0" eaLnBrk="1" fontAlgn="auto" latinLnBrk="0" hangingPunct="1">
              <a:lnSpc>
                <a:spcPct val="100000"/>
              </a:lnSpc>
              <a:spcBef>
                <a:spcPts val="70"/>
              </a:spcBef>
              <a:spcAft>
                <a:spcPts val="0"/>
              </a:spcAft>
              <a:buClrTx/>
              <a:buSzTx/>
              <a:buFontTx/>
              <a:buNone/>
              <a:tabLst/>
              <a:defRPr/>
            </a:pPr>
            <a:r>
              <a:rPr kumimoji="0" sz="1687" b="0" i="0" u="none" strike="noStrike" kern="1200" cap="none" spc="0" normalizeH="0" baseline="0" noProof="0" dirty="0">
                <a:ln>
                  <a:noFill/>
                </a:ln>
                <a:solidFill>
                  <a:srgbClr val="5B676F"/>
                </a:solidFill>
                <a:effectLst/>
                <a:uLnTx/>
                <a:uFillTx/>
                <a:latin typeface="Arial"/>
                <a:ea typeface="+mn-ea"/>
                <a:cs typeface="Arial"/>
              </a:rPr>
              <a:t>Our </a:t>
            </a:r>
            <a:r>
              <a:rPr kumimoji="0" sz="1687" b="0" i="0" u="none" strike="noStrike" kern="1200" cap="none" spc="-18" normalizeH="0" baseline="0" noProof="0" dirty="0">
                <a:ln>
                  <a:noFill/>
                </a:ln>
                <a:solidFill>
                  <a:srgbClr val="5B676F"/>
                </a:solidFill>
                <a:effectLst/>
                <a:uLnTx/>
                <a:uFillTx/>
                <a:latin typeface="Arial"/>
                <a:ea typeface="+mn-ea"/>
                <a:cs typeface="Arial"/>
              </a:rPr>
              <a:t>track </a:t>
            </a:r>
            <a:r>
              <a:rPr kumimoji="0" sz="1687" b="0" i="0" u="none" strike="noStrike" kern="1200" cap="none" spc="0" normalizeH="0" baseline="0" noProof="0" dirty="0">
                <a:ln>
                  <a:noFill/>
                </a:ln>
                <a:solidFill>
                  <a:srgbClr val="5B676F"/>
                </a:solidFill>
                <a:effectLst/>
                <a:uLnTx/>
                <a:uFillTx/>
                <a:latin typeface="Arial"/>
                <a:ea typeface="+mn-ea"/>
                <a:cs typeface="Arial"/>
              </a:rPr>
              <a:t>record, </a:t>
            </a:r>
            <a:r>
              <a:rPr kumimoji="0" sz="1687" b="0" i="0" u="none" strike="noStrike" kern="1200" cap="none" spc="-4" normalizeH="0" baseline="0" noProof="0" dirty="0">
                <a:ln>
                  <a:noFill/>
                </a:ln>
                <a:solidFill>
                  <a:srgbClr val="5B676F"/>
                </a:solidFill>
                <a:effectLst/>
                <a:uLnTx/>
                <a:uFillTx/>
                <a:latin typeface="Arial"/>
                <a:ea typeface="+mn-ea"/>
                <a:cs typeface="Arial"/>
              </a:rPr>
              <a:t>at </a:t>
            </a:r>
            <a:r>
              <a:rPr kumimoji="0" sz="1687" b="0" i="0" u="none" strike="noStrike" kern="1200" cap="none" spc="-95" normalizeH="0" baseline="0" noProof="0" dirty="0">
                <a:ln>
                  <a:noFill/>
                </a:ln>
                <a:solidFill>
                  <a:srgbClr val="5B676F"/>
                </a:solidFill>
                <a:effectLst/>
                <a:uLnTx/>
                <a:uFillTx/>
                <a:latin typeface="Arial"/>
                <a:ea typeface="+mn-ea"/>
                <a:cs typeface="Arial"/>
              </a:rPr>
              <a:t>a</a:t>
            </a:r>
            <a:r>
              <a:rPr kumimoji="0" sz="1687" b="0" i="0" u="none" strike="noStrike" kern="1200" cap="none" spc="-25" normalizeH="0" baseline="0" noProof="0" dirty="0">
                <a:ln>
                  <a:noFill/>
                </a:ln>
                <a:solidFill>
                  <a:srgbClr val="5B676F"/>
                </a:solidFill>
                <a:effectLst/>
                <a:uLnTx/>
                <a:uFillTx/>
                <a:latin typeface="Arial"/>
                <a:ea typeface="+mn-ea"/>
                <a:cs typeface="Arial"/>
              </a:rPr>
              <a:t> </a:t>
            </a:r>
            <a:r>
              <a:rPr kumimoji="0" sz="1687" b="0" i="0" u="none" strike="noStrike" kern="1200" cap="none" spc="21" normalizeH="0" baseline="0" noProof="0" dirty="0">
                <a:ln>
                  <a:noFill/>
                </a:ln>
                <a:solidFill>
                  <a:srgbClr val="5B676F"/>
                </a:solidFill>
                <a:effectLst/>
                <a:uLnTx/>
                <a:uFillTx/>
                <a:latin typeface="Arial"/>
                <a:ea typeface="+mn-ea"/>
                <a:cs typeface="Arial"/>
              </a:rPr>
              <a:t>glance*:</a:t>
            </a:r>
            <a:endParaRPr kumimoji="0" sz="1687" b="0" i="0" u="none" strike="noStrike" kern="1200" cap="none" spc="0" normalizeH="0" baseline="0" noProof="0">
              <a:ln>
                <a:noFill/>
              </a:ln>
              <a:solidFill>
                <a:prstClr val="black"/>
              </a:solidFill>
              <a:effectLst/>
              <a:uLnTx/>
              <a:uFillTx/>
              <a:latin typeface="Arial"/>
              <a:ea typeface="+mn-ea"/>
              <a:cs typeface="Arial"/>
            </a:endParaRPr>
          </a:p>
        </p:txBody>
      </p:sp>
      <p:sp>
        <p:nvSpPr>
          <p:cNvPr id="44" name="Rectangle 43">
            <a:extLst>
              <a:ext uri="{FF2B5EF4-FFF2-40B4-BE49-F238E27FC236}">
                <a16:creationId xmlns:a16="http://schemas.microsoft.com/office/drawing/2014/main" id="{56A44883-1A4F-4B4B-B8DF-78FD4B4DBA12}"/>
              </a:ext>
            </a:extLst>
          </p:cNvPr>
          <p:cNvSpPr/>
          <p:nvPr/>
        </p:nvSpPr>
        <p:spPr>
          <a:xfrm>
            <a:off x="197335" y="6632803"/>
            <a:ext cx="2993127"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prstClr val="black">
                    <a:lumMod val="60000"/>
                    <a:lumOff val="40000"/>
                  </a:prstClr>
                </a:solidFill>
                <a:effectLst/>
                <a:uLnTx/>
                <a:uFillTx/>
                <a:latin typeface="Arial" panose="020B0604020202020204" pitchFamily="34" charset="0"/>
                <a:ea typeface="+mn-ea"/>
                <a:cs typeface="Arial" panose="020B0604020202020204" pitchFamily="34" charset="0"/>
                <a:sym typeface="+mn-lt"/>
              </a:rPr>
              <a:t>Copyright © 2020 World Fuel Services Corporation. Proprietary &amp; Confidential. All Rights Reserved.</a:t>
            </a:r>
          </a:p>
        </p:txBody>
      </p:sp>
    </p:spTree>
    <p:extLst>
      <p:ext uri="{BB962C8B-B14F-4D97-AF65-F5344CB8AC3E}">
        <p14:creationId xmlns:p14="http://schemas.microsoft.com/office/powerpoint/2010/main" val="768711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31D0B5-CD50-D646-B79A-C91D366B6CB1}"/>
              </a:ext>
            </a:extLst>
          </p:cNvPr>
          <p:cNvSpPr/>
          <p:nvPr/>
        </p:nvSpPr>
        <p:spPr>
          <a:xfrm>
            <a:off x="175063" y="6537426"/>
            <a:ext cx="4729180" cy="215444"/>
          </a:xfrm>
          <a:prstGeom prst="rect">
            <a:avLst/>
          </a:prstGeom>
        </p:spPr>
        <p:txBody>
          <a:bodyPr wrap="none">
            <a:spAutoFit/>
          </a:bodyPr>
          <a:lstStyle/>
          <a:p>
            <a:pPr eaLnBrk="1" hangingPunct="1">
              <a:defRPr/>
            </a:pPr>
            <a:r>
              <a:rPr lang="en-US" altLang="en-US" sz="800" dirty="0">
                <a:solidFill>
                  <a:schemeClr val="tx1">
                    <a:lumMod val="60000"/>
                    <a:lumOff val="40000"/>
                  </a:schemeClr>
                </a:solidFill>
                <a:latin typeface="Arial" panose="020B0604020202020204" pitchFamily="34" charset="0"/>
                <a:cs typeface="Arial" panose="020B0604020202020204" pitchFamily="34" charset="0"/>
                <a:sym typeface="+mn-lt"/>
              </a:rPr>
              <a:t>Copyright © 2020 World Fuel Services Corporation. Proprietary &amp; Confidential. All Rights Reserved.</a:t>
            </a:r>
          </a:p>
        </p:txBody>
      </p:sp>
      <p:sp>
        <p:nvSpPr>
          <p:cNvPr id="90" name="TextBox 89">
            <a:extLst>
              <a:ext uri="{FF2B5EF4-FFF2-40B4-BE49-F238E27FC236}">
                <a16:creationId xmlns:a16="http://schemas.microsoft.com/office/drawing/2014/main" id="{2B5B1681-1E75-614D-8BC7-9261BED0B9F4}"/>
              </a:ext>
            </a:extLst>
          </p:cNvPr>
          <p:cNvSpPr txBox="1"/>
          <p:nvPr/>
        </p:nvSpPr>
        <p:spPr>
          <a:xfrm>
            <a:off x="175063" y="325852"/>
            <a:ext cx="6245615" cy="954107"/>
          </a:xfrm>
          <a:prstGeom prst="rect">
            <a:avLst/>
          </a:prstGeom>
          <a:noFill/>
        </p:spPr>
        <p:txBody>
          <a:bodyPr wrap="square" rtlCol="0">
            <a:spAutoFit/>
          </a:bodyPr>
          <a:lstStyle/>
          <a:p>
            <a:r>
              <a:rPr lang="en-US" sz="2800" b="1" dirty="0">
                <a:solidFill>
                  <a:srgbClr val="00529B"/>
                </a:solidFill>
                <a:latin typeface="Arial" panose="020B0604020202020204" pitchFamily="34" charset="0"/>
                <a:cs typeface="Arial" panose="020B0604020202020204" pitchFamily="34" charset="0"/>
              </a:rPr>
              <a:t>Carbon Offsets +</a:t>
            </a:r>
          </a:p>
          <a:p>
            <a:r>
              <a:rPr lang="en-US" sz="2800" b="1" dirty="0">
                <a:solidFill>
                  <a:srgbClr val="0FC477"/>
                </a:solidFill>
                <a:latin typeface="Arial" panose="020B0604020202020204" pitchFamily="34" charset="0"/>
                <a:cs typeface="Arial" panose="020B0604020202020204" pitchFamily="34" charset="0"/>
              </a:rPr>
              <a:t>World Kinect Energy Services</a:t>
            </a:r>
          </a:p>
        </p:txBody>
      </p:sp>
      <p:sp>
        <p:nvSpPr>
          <p:cNvPr id="91" name="Rectangle 90">
            <a:extLst>
              <a:ext uri="{FF2B5EF4-FFF2-40B4-BE49-F238E27FC236}">
                <a16:creationId xmlns:a16="http://schemas.microsoft.com/office/drawing/2014/main" id="{CD6C6248-4ED4-0A4B-A72C-2BA9E1D3F6A7}"/>
              </a:ext>
            </a:extLst>
          </p:cNvPr>
          <p:cNvSpPr/>
          <p:nvPr/>
        </p:nvSpPr>
        <p:spPr>
          <a:xfrm>
            <a:off x="293859" y="1321694"/>
            <a:ext cx="457824" cy="58590"/>
          </a:xfrm>
          <a:prstGeom prst="rect">
            <a:avLst/>
          </a:prstGeom>
          <a:solidFill>
            <a:srgbClr val="0F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907F274E-97B4-064F-A7B7-DCFC1B27E94E}"/>
              </a:ext>
            </a:extLst>
          </p:cNvPr>
          <p:cNvSpPr/>
          <p:nvPr/>
        </p:nvSpPr>
        <p:spPr>
          <a:xfrm>
            <a:off x="521025" y="2582376"/>
            <a:ext cx="4705212" cy="1384995"/>
          </a:xfrm>
          <a:prstGeom prst="rect">
            <a:avLst/>
          </a:prstGeom>
        </p:spPr>
        <p:txBody>
          <a:bodyPr wrap="square">
            <a:spAutoFit/>
          </a:bodyPr>
          <a:lstStyle/>
          <a:p>
            <a:r>
              <a:rPr lang="en-GB" sz="1400" dirty="0">
                <a:solidFill>
                  <a:schemeClr val="tx1">
                    <a:lumMod val="60000"/>
                    <a:lumOff val="40000"/>
                  </a:schemeClr>
                </a:solidFill>
              </a:rPr>
              <a:t>The global World Kinect Energy Services (WKES) sustainability team offers a full range of services to help businesses manage their impacts on the environment; including the use of carbon offsets to help clients better manage their carbon footprint, meet carbon reduction targets and become carbon neutral. </a:t>
            </a:r>
          </a:p>
        </p:txBody>
      </p:sp>
      <p:sp>
        <p:nvSpPr>
          <p:cNvPr id="35" name="Slide Number Placeholder 1">
            <a:extLst>
              <a:ext uri="{FF2B5EF4-FFF2-40B4-BE49-F238E27FC236}">
                <a16:creationId xmlns:a16="http://schemas.microsoft.com/office/drawing/2014/main" id="{6E596C0F-B244-1B41-A46E-FFC4ADCC71F7}"/>
              </a:ext>
            </a:extLst>
          </p:cNvPr>
          <p:cNvSpPr>
            <a:spLocks noGrp="1"/>
          </p:cNvSpPr>
          <p:nvPr>
            <p:ph type="sldNum" sz="quarter" idx="12"/>
          </p:nvPr>
        </p:nvSpPr>
        <p:spPr>
          <a:xfrm>
            <a:off x="9273737" y="6450227"/>
            <a:ext cx="2743200" cy="365125"/>
          </a:xfrm>
        </p:spPr>
        <p:txBody>
          <a:bodyPr/>
          <a:lstStyle/>
          <a:p>
            <a:fld id="{16E53792-B13B-F74D-B122-4594A56306D1}" type="slidenum">
              <a:rPr lang="en-US" sz="900" smtClean="0">
                <a:latin typeface="Arial" panose="020B0604020202020204" pitchFamily="34" charset="0"/>
                <a:cs typeface="Arial" panose="020B0604020202020204" pitchFamily="34" charset="0"/>
              </a:rPr>
              <a:t>4</a:t>
            </a:fld>
            <a:endParaRPr lang="en-US" sz="9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C18A557-E861-BF48-BD68-C6AC76A1E6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64077" y="2683177"/>
            <a:ext cx="1713201" cy="1713201"/>
          </a:xfrm>
          <a:prstGeom prst="rect">
            <a:avLst/>
          </a:prstGeom>
        </p:spPr>
      </p:pic>
      <p:pic>
        <p:nvPicPr>
          <p:cNvPr id="6" name="Picture 5">
            <a:extLst>
              <a:ext uri="{FF2B5EF4-FFF2-40B4-BE49-F238E27FC236}">
                <a16:creationId xmlns:a16="http://schemas.microsoft.com/office/drawing/2014/main" id="{9AE8AA30-1AB8-F844-A261-B0C22B3800F1}"/>
              </a:ext>
            </a:extLst>
          </p:cNvPr>
          <p:cNvPicPr>
            <a:picLocks noChangeAspect="1"/>
          </p:cNvPicPr>
          <p:nvPr/>
        </p:nvPicPr>
        <p:blipFill rotWithShape="1">
          <a:blip r:embed="rId3">
            <a:extLst>
              <a:ext uri="{28A0092B-C50C-407E-A947-70E740481C1C}">
                <a14:useLocalDpi xmlns:a14="http://schemas.microsoft.com/office/drawing/2010/main" val="0"/>
              </a:ext>
            </a:extLst>
          </a:blip>
          <a:srcRect l="14072" t="15559" r="9830" b="18024"/>
          <a:stretch/>
        </p:blipFill>
        <p:spPr>
          <a:xfrm>
            <a:off x="7882180" y="1096084"/>
            <a:ext cx="3681351" cy="4554878"/>
          </a:xfrm>
          <a:prstGeom prst="rect">
            <a:avLst/>
          </a:prstGeom>
        </p:spPr>
      </p:pic>
      <p:sp>
        <p:nvSpPr>
          <p:cNvPr id="8" name="Rectangle 7">
            <a:extLst>
              <a:ext uri="{FF2B5EF4-FFF2-40B4-BE49-F238E27FC236}">
                <a16:creationId xmlns:a16="http://schemas.microsoft.com/office/drawing/2014/main" id="{BB86D81E-E797-E142-82D0-5865AA7BEBB5}"/>
              </a:ext>
            </a:extLst>
          </p:cNvPr>
          <p:cNvSpPr/>
          <p:nvPr/>
        </p:nvSpPr>
        <p:spPr>
          <a:xfrm>
            <a:off x="522771" y="4396378"/>
            <a:ext cx="4504706" cy="954107"/>
          </a:xfrm>
          <a:prstGeom prst="rect">
            <a:avLst/>
          </a:prstGeom>
        </p:spPr>
        <p:txBody>
          <a:bodyPr wrap="square">
            <a:spAutoFit/>
          </a:bodyPr>
          <a:lstStyle/>
          <a:p>
            <a:r>
              <a:rPr lang="en-GB" sz="1400" dirty="0">
                <a:solidFill>
                  <a:schemeClr val="tx1">
                    <a:lumMod val="60000"/>
                    <a:lumOff val="40000"/>
                  </a:schemeClr>
                </a:solidFill>
              </a:rPr>
              <a:t>We have been active in the voluntary carbon market since early 2005 and have a dedicated team of experts focusing on providing our clients with outstanding support and guidance in this complex market.</a:t>
            </a:r>
            <a:endParaRPr lang="en-US" sz="1400" dirty="0">
              <a:solidFill>
                <a:schemeClr val="tx1">
                  <a:lumMod val="60000"/>
                  <a:lumOff val="40000"/>
                </a:schemeClr>
              </a:solidFill>
            </a:endParaRPr>
          </a:p>
        </p:txBody>
      </p:sp>
    </p:spTree>
    <p:extLst>
      <p:ext uri="{BB962C8B-B14F-4D97-AF65-F5344CB8AC3E}">
        <p14:creationId xmlns:p14="http://schemas.microsoft.com/office/powerpoint/2010/main" val="589457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71A6EE-D3E1-2D4A-946C-11E6647A5C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E53792-B13B-F74D-B122-4594A56306D1}" type="slidenum">
              <a:rPr kumimoji="0" lang="en-US" sz="800" b="0" i="0" u="none" strike="noStrike" kern="1200" cap="none" spc="0" normalizeH="0" baseline="0" noProof="0" smtClean="0">
                <a:ln>
                  <a:noFill/>
                </a:ln>
                <a:solidFill>
                  <a:srgbClr val="3F3F3F">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3F3F3F">
                  <a:tint val="75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9599078C-2EB4-A143-A2B2-5CDDCAA31ECB}"/>
              </a:ext>
            </a:extLst>
          </p:cNvPr>
          <p:cNvSpPr/>
          <p:nvPr/>
        </p:nvSpPr>
        <p:spPr>
          <a:xfrm>
            <a:off x="724395" y="1294409"/>
            <a:ext cx="4583875" cy="426918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Arial" panose="020B0604020202020204"/>
                <a:ea typeface="Calibri" panose="020F0502020204030204" pitchFamily="34" charset="0"/>
                <a:cs typeface="Times New Roman" panose="02020603050405020304" pitchFamily="18" charset="0"/>
              </a:rPr>
              <a:t>What is a Carbon Offset?</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dirty="0">
              <a:ln>
                <a:noFill/>
              </a:ln>
              <a:solidFill>
                <a:srgbClr val="3F3F3F"/>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rPr>
              <a:t>In simple terms, a Carbon Offset represents a reduction in greenhouse gas emissions that can be used to compensate for emissions made somewhere else. </a:t>
            </a:r>
            <a:endParaRPr kumimoji="0" lang="en-US" sz="1400" b="0" i="0" u="none" strike="noStrike" kern="1200" cap="none" spc="0" normalizeH="0" baseline="0" noProof="0" dirty="0">
              <a:ln>
                <a:noFill/>
              </a:ln>
              <a:solidFill>
                <a:srgbClr val="3F3F3F"/>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rPr>
              <a:t> </a:t>
            </a:r>
            <a:endParaRPr kumimoji="0" lang="en-US" sz="1400" b="0" i="0" u="none" strike="noStrike" kern="1200" cap="none" spc="0" normalizeH="0" baseline="0" noProof="0" dirty="0">
              <a:ln>
                <a:noFill/>
              </a:ln>
              <a:solidFill>
                <a:srgbClr val="3F3F3F"/>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rPr>
              <a:t>Purchasing Carbon Offsets allows companies to lower their carbon footprint while supporting projects worldwide that reduce carbon emissions, like afforestation.</a:t>
            </a:r>
            <a:endParaRPr kumimoji="0" lang="en-US" sz="1400" b="0" i="0" u="none" strike="noStrike" kern="1200" cap="none" spc="0" normalizeH="0" baseline="0" noProof="0" dirty="0">
              <a:ln>
                <a:noFill/>
              </a:ln>
              <a:solidFill>
                <a:srgbClr val="3F3F3F"/>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Arial" panose="020B0604020202020204"/>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Arial" panose="020B0604020202020204"/>
                <a:ea typeface="Calibri" panose="020F0502020204030204" pitchFamily="34" charset="0"/>
                <a:cs typeface="Times New Roman" panose="02020603050405020304" pitchFamily="18" charset="0"/>
              </a:rPr>
              <a:t>Carbon Offset projects typically contribute to the improvement of life for people across the globe through better access to energy, improved health, education and jobs. In many cases, Carbon Offset projects protect thousands of hectares of ecologically significant habitat. </a:t>
            </a:r>
          </a:p>
        </p:txBody>
      </p:sp>
      <p:pic>
        <p:nvPicPr>
          <p:cNvPr id="7" name="Picture 6">
            <a:extLst>
              <a:ext uri="{FF2B5EF4-FFF2-40B4-BE49-F238E27FC236}">
                <a16:creationId xmlns:a16="http://schemas.microsoft.com/office/drawing/2014/main" id="{EA45793A-859E-E24B-9821-138476F8F9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75960" y="4418358"/>
            <a:ext cx="5197434" cy="2120553"/>
          </a:xfrm>
          <a:prstGeom prst="rect">
            <a:avLst/>
          </a:prstGeom>
        </p:spPr>
      </p:pic>
      <p:pic>
        <p:nvPicPr>
          <p:cNvPr id="8" name="Picture 7">
            <a:extLst>
              <a:ext uri="{FF2B5EF4-FFF2-40B4-BE49-F238E27FC236}">
                <a16:creationId xmlns:a16="http://schemas.microsoft.com/office/drawing/2014/main" id="{DC3BABD4-3F89-564C-94CD-6E56F3E35636}"/>
              </a:ext>
            </a:extLst>
          </p:cNvPr>
          <p:cNvPicPr>
            <a:picLocks noChangeAspect="1"/>
          </p:cNvPicPr>
          <p:nvPr/>
        </p:nvPicPr>
        <p:blipFill>
          <a:blip r:embed="rId3"/>
          <a:stretch>
            <a:fillRect/>
          </a:stretch>
        </p:blipFill>
        <p:spPr>
          <a:xfrm>
            <a:off x="6507677" y="450351"/>
            <a:ext cx="5334000" cy="3683000"/>
          </a:xfrm>
          <a:prstGeom prst="rect">
            <a:avLst/>
          </a:prstGeom>
        </p:spPr>
      </p:pic>
      <p:sp>
        <p:nvSpPr>
          <p:cNvPr id="6" name="Rectangle 5">
            <a:extLst>
              <a:ext uri="{FF2B5EF4-FFF2-40B4-BE49-F238E27FC236}">
                <a16:creationId xmlns:a16="http://schemas.microsoft.com/office/drawing/2014/main" id="{A91C5533-1728-3548-B409-485EA0926AD3}"/>
              </a:ext>
            </a:extLst>
          </p:cNvPr>
          <p:cNvSpPr/>
          <p:nvPr/>
        </p:nvSpPr>
        <p:spPr>
          <a:xfrm>
            <a:off x="175063" y="6537426"/>
            <a:ext cx="4729180"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lumMod val="60000"/>
                    <a:lumOff val="40000"/>
                  </a:prstClr>
                </a:solidFill>
                <a:effectLst/>
                <a:uLnTx/>
                <a:uFillTx/>
                <a:latin typeface="Arial" panose="020B0604020202020204" pitchFamily="34" charset="0"/>
                <a:ea typeface="+mn-ea"/>
                <a:cs typeface="Arial" panose="020B0604020202020204" pitchFamily="34" charset="0"/>
                <a:sym typeface="+mn-lt"/>
              </a:rPr>
              <a:t>Copyright © 2020 World Fuel Services Corporation. Proprietary &amp; Confidential. All Rights Reserved.</a:t>
            </a:r>
          </a:p>
        </p:txBody>
      </p:sp>
    </p:spTree>
    <p:extLst>
      <p:ext uri="{BB962C8B-B14F-4D97-AF65-F5344CB8AC3E}">
        <p14:creationId xmlns:p14="http://schemas.microsoft.com/office/powerpoint/2010/main" val="1515643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7D81EAC5-578D-E240-8AF2-FAE6B956A117}"/>
              </a:ext>
            </a:extLst>
          </p:cNvPr>
          <p:cNvSpPr/>
          <p:nvPr/>
        </p:nvSpPr>
        <p:spPr>
          <a:xfrm>
            <a:off x="0" y="5237"/>
            <a:ext cx="12192000" cy="4341261"/>
          </a:xfrm>
          <a:prstGeom prst="rect">
            <a:avLst/>
          </a:prstGeom>
          <a:solidFill>
            <a:srgbClr val="F9F9F9">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531D0B5-CD50-D646-B79A-C91D366B6CB1}"/>
              </a:ext>
            </a:extLst>
          </p:cNvPr>
          <p:cNvSpPr/>
          <p:nvPr/>
        </p:nvSpPr>
        <p:spPr>
          <a:xfrm>
            <a:off x="175063" y="6537426"/>
            <a:ext cx="4729180" cy="215444"/>
          </a:xfrm>
          <a:prstGeom prst="rect">
            <a:avLst/>
          </a:prstGeom>
        </p:spPr>
        <p:txBody>
          <a:bodyPr wrap="none">
            <a:spAutoFit/>
          </a:bodyPr>
          <a:lstStyle/>
          <a:p>
            <a:pPr eaLnBrk="1" hangingPunct="1">
              <a:defRPr/>
            </a:pPr>
            <a:r>
              <a:rPr lang="en-US" altLang="en-US" sz="800" dirty="0">
                <a:solidFill>
                  <a:schemeClr val="tx1">
                    <a:lumMod val="60000"/>
                    <a:lumOff val="40000"/>
                  </a:schemeClr>
                </a:solidFill>
                <a:latin typeface="Arial" panose="020B0604020202020204" pitchFamily="34" charset="0"/>
                <a:cs typeface="Arial" panose="020B0604020202020204" pitchFamily="34" charset="0"/>
                <a:sym typeface="+mn-lt"/>
              </a:rPr>
              <a:t>Copyright © 2020 World Fuel Services Corporation. Proprietary &amp; Confidential. All Rights Reserved.</a:t>
            </a:r>
          </a:p>
        </p:txBody>
      </p:sp>
      <p:sp>
        <p:nvSpPr>
          <p:cNvPr id="73" name="Rectangle 72">
            <a:extLst>
              <a:ext uri="{FF2B5EF4-FFF2-40B4-BE49-F238E27FC236}">
                <a16:creationId xmlns:a16="http://schemas.microsoft.com/office/drawing/2014/main" id="{1FD257B4-BB6B-1C48-86A0-D700F856871D}"/>
              </a:ext>
            </a:extLst>
          </p:cNvPr>
          <p:cNvSpPr/>
          <p:nvPr/>
        </p:nvSpPr>
        <p:spPr>
          <a:xfrm rot="2700000">
            <a:off x="2889303" y="4690608"/>
            <a:ext cx="215259" cy="221986"/>
          </a:xfrm>
          <a:prstGeom prst="rect">
            <a:avLst/>
          </a:prstGeom>
          <a:solidFill>
            <a:srgbClr val="F9F9F9">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rIns="914400" rtlCol="0" anchor="ctr"/>
          <a:lstStyle/>
          <a:p>
            <a:pPr algn="ctr"/>
            <a:endParaRPr lang="en-US"/>
          </a:p>
        </p:txBody>
      </p:sp>
      <p:sp>
        <p:nvSpPr>
          <p:cNvPr id="90" name="TextBox 89">
            <a:extLst>
              <a:ext uri="{FF2B5EF4-FFF2-40B4-BE49-F238E27FC236}">
                <a16:creationId xmlns:a16="http://schemas.microsoft.com/office/drawing/2014/main" id="{2B5B1681-1E75-614D-8BC7-9261BED0B9F4}"/>
              </a:ext>
            </a:extLst>
          </p:cNvPr>
          <p:cNvSpPr txBox="1"/>
          <p:nvPr/>
        </p:nvSpPr>
        <p:spPr>
          <a:xfrm>
            <a:off x="260952" y="490862"/>
            <a:ext cx="5580665" cy="584775"/>
          </a:xfrm>
          <a:prstGeom prst="rect">
            <a:avLst/>
          </a:prstGeom>
          <a:noFill/>
        </p:spPr>
        <p:txBody>
          <a:bodyPr wrap="square" rtlCol="0">
            <a:spAutoFit/>
          </a:bodyPr>
          <a:lstStyle/>
          <a:p>
            <a:r>
              <a:rPr lang="en-US" sz="3200" b="1" dirty="0">
                <a:solidFill>
                  <a:srgbClr val="00529B"/>
                </a:solidFill>
                <a:latin typeface="Arial" panose="020B0604020202020204" pitchFamily="34" charset="0"/>
                <a:cs typeface="Arial" panose="020B0604020202020204" pitchFamily="34" charset="0"/>
              </a:rPr>
              <a:t>Our Carbon Offset Offering</a:t>
            </a:r>
            <a:endParaRPr lang="en-US" sz="3200" b="1" dirty="0">
              <a:solidFill>
                <a:srgbClr val="12C477"/>
              </a:solidFill>
              <a:latin typeface="Arial" panose="020B0604020202020204" pitchFamily="34" charset="0"/>
              <a:cs typeface="Arial" panose="020B0604020202020204" pitchFamily="34" charset="0"/>
            </a:endParaRPr>
          </a:p>
        </p:txBody>
      </p:sp>
      <p:sp>
        <p:nvSpPr>
          <p:cNvPr id="91" name="Rectangle 90">
            <a:extLst>
              <a:ext uri="{FF2B5EF4-FFF2-40B4-BE49-F238E27FC236}">
                <a16:creationId xmlns:a16="http://schemas.microsoft.com/office/drawing/2014/main" id="{CD6C6248-4ED4-0A4B-A72C-2BA9E1D3F6A7}"/>
              </a:ext>
            </a:extLst>
          </p:cNvPr>
          <p:cNvSpPr/>
          <p:nvPr/>
        </p:nvSpPr>
        <p:spPr>
          <a:xfrm>
            <a:off x="343381" y="5949298"/>
            <a:ext cx="457200" cy="45719"/>
          </a:xfrm>
          <a:prstGeom prst="rect">
            <a:avLst/>
          </a:prstGeom>
          <a:solidFill>
            <a:srgbClr val="0F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CBBEA1ED-24C3-B245-B819-3A0952602A5B}"/>
              </a:ext>
            </a:extLst>
          </p:cNvPr>
          <p:cNvSpPr/>
          <p:nvPr/>
        </p:nvSpPr>
        <p:spPr>
          <a:xfrm rot="2700000">
            <a:off x="8573892" y="4635458"/>
            <a:ext cx="215259" cy="221986"/>
          </a:xfrm>
          <a:prstGeom prst="rect">
            <a:avLst/>
          </a:prstGeom>
          <a:solidFill>
            <a:srgbClr val="F9F9F9">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rIns="914400" rtlCol="0" anchor="ctr"/>
          <a:lstStyle/>
          <a:p>
            <a:pPr algn="ctr"/>
            <a:endParaRPr lang="en-US"/>
          </a:p>
        </p:txBody>
      </p:sp>
      <p:sp>
        <p:nvSpPr>
          <p:cNvPr id="33" name="Rectangle 32">
            <a:extLst>
              <a:ext uri="{FF2B5EF4-FFF2-40B4-BE49-F238E27FC236}">
                <a16:creationId xmlns:a16="http://schemas.microsoft.com/office/drawing/2014/main" id="{99259EF4-728C-324C-BDBF-80EC56FF727E}"/>
              </a:ext>
            </a:extLst>
          </p:cNvPr>
          <p:cNvSpPr/>
          <p:nvPr/>
        </p:nvSpPr>
        <p:spPr>
          <a:xfrm>
            <a:off x="260952" y="1257726"/>
            <a:ext cx="5580665" cy="2893100"/>
          </a:xfrm>
          <a:prstGeom prst="rect">
            <a:avLst/>
          </a:prstGeom>
        </p:spPr>
        <p:txBody>
          <a:bodyPr wrap="square">
            <a:spAutoFit/>
          </a:bodyPr>
          <a:lstStyle/>
          <a:p>
            <a:r>
              <a:rPr lang="en-GB" sz="1400" dirty="0">
                <a:solidFill>
                  <a:schemeClr val="tx1">
                    <a:lumMod val="60000"/>
                    <a:lumOff val="40000"/>
                  </a:schemeClr>
                </a:solidFill>
              </a:rPr>
              <a:t>Carbon offsets can be used to compensate for business emissions. The process involves calculating the total amount of carbon emissions associated with business operations in tonnes of CO2 equivalents (CO2e), namely the carbon footprint. Then an equivalent amount of carbon offset credits from a recognised emission reduction project can  be purchased to offset the business emissions. </a:t>
            </a:r>
          </a:p>
          <a:p>
            <a:endParaRPr lang="en-GB" sz="1400" dirty="0">
              <a:solidFill>
                <a:schemeClr val="tx1">
                  <a:lumMod val="60000"/>
                  <a:lumOff val="40000"/>
                </a:schemeClr>
              </a:solidFill>
            </a:endParaRPr>
          </a:p>
          <a:p>
            <a:r>
              <a:rPr lang="en-GB" sz="1400" dirty="0">
                <a:solidFill>
                  <a:schemeClr val="tx1">
                    <a:lumMod val="60000"/>
                    <a:lumOff val="40000"/>
                  </a:schemeClr>
                </a:solidFill>
              </a:rPr>
              <a:t>WKES provides end-to-end, full-service management of project sourcing, trading, delivery, and retirement of certificates with communication materials to fit our customers’ needs. WKES provides tailor-made solutions to all companies to fit their sourcing strategy and environmental targets across..</a:t>
            </a:r>
            <a:endParaRPr lang="en-US" sz="1400" dirty="0">
              <a:solidFill>
                <a:schemeClr val="tx1">
                  <a:lumMod val="60000"/>
                  <a:lumOff val="40000"/>
                </a:schemeClr>
              </a:solidFill>
            </a:endParaRPr>
          </a:p>
        </p:txBody>
      </p:sp>
      <p:sp>
        <p:nvSpPr>
          <p:cNvPr id="34" name="TextBox 33">
            <a:extLst>
              <a:ext uri="{FF2B5EF4-FFF2-40B4-BE49-F238E27FC236}">
                <a16:creationId xmlns:a16="http://schemas.microsoft.com/office/drawing/2014/main" id="{C14A65B0-AE34-3245-943B-91EAB133CB2C}"/>
              </a:ext>
            </a:extLst>
          </p:cNvPr>
          <p:cNvSpPr txBox="1"/>
          <p:nvPr/>
        </p:nvSpPr>
        <p:spPr>
          <a:xfrm>
            <a:off x="242759" y="4837600"/>
            <a:ext cx="2145549" cy="1015663"/>
          </a:xfrm>
          <a:prstGeom prst="rect">
            <a:avLst/>
          </a:prstGeom>
          <a:noFill/>
        </p:spPr>
        <p:txBody>
          <a:bodyPr wrap="square" rtlCol="0">
            <a:spAutoFit/>
          </a:bodyPr>
          <a:lstStyle/>
          <a:p>
            <a:r>
              <a:rPr lang="en-US" sz="2000" b="1" dirty="0">
                <a:solidFill>
                  <a:srgbClr val="00529B"/>
                </a:solidFill>
                <a:latin typeface="Arial" panose="020B0604020202020204" pitchFamily="34" charset="0"/>
                <a:cs typeface="Arial" panose="020B0604020202020204" pitchFamily="34" charset="0"/>
              </a:rPr>
              <a:t>Three main</a:t>
            </a:r>
          </a:p>
          <a:p>
            <a:r>
              <a:rPr lang="en-US" sz="2000" b="1" dirty="0">
                <a:solidFill>
                  <a:srgbClr val="00529B"/>
                </a:solidFill>
                <a:latin typeface="Arial" panose="020B0604020202020204" pitchFamily="34" charset="0"/>
                <a:cs typeface="Arial" panose="020B0604020202020204" pitchFamily="34" charset="0"/>
              </a:rPr>
              <a:t>product packages :</a:t>
            </a:r>
          </a:p>
        </p:txBody>
      </p:sp>
      <p:sp>
        <p:nvSpPr>
          <p:cNvPr id="37" name="Rectangle 36">
            <a:extLst>
              <a:ext uri="{FF2B5EF4-FFF2-40B4-BE49-F238E27FC236}">
                <a16:creationId xmlns:a16="http://schemas.microsoft.com/office/drawing/2014/main" id="{66C7EE1F-CE5E-3046-888F-EBD4B5BD3855}"/>
              </a:ext>
            </a:extLst>
          </p:cNvPr>
          <p:cNvSpPr/>
          <p:nvPr/>
        </p:nvSpPr>
        <p:spPr>
          <a:xfrm>
            <a:off x="3018585" y="5672125"/>
            <a:ext cx="2145549" cy="523220"/>
          </a:xfrm>
          <a:prstGeom prst="rect">
            <a:avLst/>
          </a:prstGeom>
        </p:spPr>
        <p:txBody>
          <a:bodyPr wrap="square">
            <a:spAutoFit/>
          </a:bodyPr>
          <a:lstStyle/>
          <a:p>
            <a:pPr algn="ctr"/>
            <a:r>
              <a:rPr lang="en-US" sz="1400" b="1" dirty="0">
                <a:solidFill>
                  <a:srgbClr val="00529B"/>
                </a:solidFill>
                <a:latin typeface="Arial" panose="020B0604020202020204" pitchFamily="34" charset="0"/>
                <a:cs typeface="Arial" panose="020B0604020202020204" pitchFamily="34" charset="0"/>
              </a:rPr>
              <a:t>Carbon offsets as a </a:t>
            </a:r>
          </a:p>
          <a:p>
            <a:pPr algn="ctr"/>
            <a:r>
              <a:rPr lang="en-US" sz="1400" b="1" dirty="0">
                <a:solidFill>
                  <a:srgbClr val="00529B"/>
                </a:solidFill>
                <a:latin typeface="Arial" panose="020B0604020202020204" pitchFamily="34" charset="0"/>
                <a:cs typeface="Arial" panose="020B0604020202020204" pitchFamily="34" charset="0"/>
              </a:rPr>
              <a:t>standalone product</a:t>
            </a:r>
            <a:endParaRPr lang="en-US" sz="1400" dirty="0">
              <a:solidFill>
                <a:srgbClr val="00529B"/>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58CAB9E-BD17-B745-BD25-34E22AE3673D}"/>
              </a:ext>
            </a:extLst>
          </p:cNvPr>
          <p:cNvSpPr>
            <a:spLocks noGrp="1"/>
          </p:cNvSpPr>
          <p:nvPr>
            <p:ph type="sldNum" sz="quarter" idx="12"/>
          </p:nvPr>
        </p:nvSpPr>
        <p:spPr>
          <a:xfrm>
            <a:off x="9273737" y="6450227"/>
            <a:ext cx="2743200" cy="365125"/>
          </a:xfrm>
        </p:spPr>
        <p:txBody>
          <a:bodyPr/>
          <a:lstStyle/>
          <a:p>
            <a:fld id="{16E53792-B13B-F74D-B122-4594A56306D1}" type="slidenum">
              <a:rPr lang="en-US" sz="900" smtClean="0">
                <a:latin typeface="Arial" panose="020B0604020202020204" pitchFamily="34" charset="0"/>
                <a:cs typeface="Arial" panose="020B0604020202020204" pitchFamily="34" charset="0"/>
              </a:rPr>
              <a:t>6</a:t>
            </a:fld>
            <a:endParaRPr lang="en-US" sz="9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2D414B7A-99AA-5348-83EF-BEDE740E7081}"/>
              </a:ext>
            </a:extLst>
          </p:cNvPr>
          <p:cNvSpPr/>
          <p:nvPr/>
        </p:nvSpPr>
        <p:spPr>
          <a:xfrm>
            <a:off x="6094239" y="5673609"/>
            <a:ext cx="2145550" cy="523220"/>
          </a:xfrm>
          <a:prstGeom prst="rect">
            <a:avLst/>
          </a:prstGeom>
        </p:spPr>
        <p:txBody>
          <a:bodyPr wrap="square">
            <a:spAutoFit/>
          </a:bodyPr>
          <a:lstStyle/>
          <a:p>
            <a:pPr algn="ctr"/>
            <a:r>
              <a:rPr lang="en-US" sz="1400" b="1" dirty="0">
                <a:solidFill>
                  <a:srgbClr val="00529B"/>
                </a:solidFill>
                <a:latin typeface="Arial" panose="020B0604020202020204" pitchFamily="34" charset="0"/>
                <a:cs typeface="Arial" panose="020B0604020202020204" pitchFamily="34" charset="0"/>
              </a:rPr>
              <a:t>Carbon embedded </a:t>
            </a:r>
          </a:p>
          <a:p>
            <a:pPr algn="ctr"/>
            <a:r>
              <a:rPr lang="en-US" sz="1400" b="1" dirty="0">
                <a:solidFill>
                  <a:srgbClr val="00529B"/>
                </a:solidFill>
                <a:latin typeface="Arial" panose="020B0604020202020204" pitchFamily="34" charset="0"/>
                <a:cs typeface="Arial" panose="020B0604020202020204" pitchFamily="34" charset="0"/>
              </a:rPr>
              <a:t>fuel product</a:t>
            </a:r>
            <a:endParaRPr lang="en-US" sz="1400" dirty="0">
              <a:solidFill>
                <a:srgbClr val="00529B"/>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A239459-5BB2-4449-BC0C-6EEB2DEB8021}"/>
              </a:ext>
            </a:extLst>
          </p:cNvPr>
          <p:cNvSpPr/>
          <p:nvPr/>
        </p:nvSpPr>
        <p:spPr>
          <a:xfrm>
            <a:off x="9141971" y="5665399"/>
            <a:ext cx="2389346" cy="523220"/>
          </a:xfrm>
          <a:prstGeom prst="rect">
            <a:avLst/>
          </a:prstGeom>
        </p:spPr>
        <p:txBody>
          <a:bodyPr wrap="square">
            <a:spAutoFit/>
          </a:bodyPr>
          <a:lstStyle/>
          <a:p>
            <a:pPr algn="ctr"/>
            <a:r>
              <a:rPr lang="en-US" sz="1400" b="1" dirty="0">
                <a:solidFill>
                  <a:srgbClr val="00529B"/>
                </a:solidFill>
                <a:latin typeface="Arial" panose="020B0604020202020204" pitchFamily="34" charset="0"/>
                <a:cs typeface="Arial" panose="020B0604020202020204" pitchFamily="34" charset="0"/>
              </a:rPr>
              <a:t>Consulting &amp; </a:t>
            </a:r>
          </a:p>
          <a:p>
            <a:pPr algn="ctr"/>
            <a:r>
              <a:rPr lang="en-US" sz="1400" b="1" dirty="0">
                <a:solidFill>
                  <a:srgbClr val="00529B"/>
                </a:solidFill>
                <a:latin typeface="Arial" panose="020B0604020202020204" pitchFamily="34" charset="0"/>
                <a:cs typeface="Arial" panose="020B0604020202020204" pitchFamily="34" charset="0"/>
              </a:rPr>
              <a:t>strategy workshops</a:t>
            </a:r>
            <a:endParaRPr lang="en-US" sz="1400" dirty="0">
              <a:solidFill>
                <a:srgbClr val="00529B"/>
              </a:solidFill>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C8910DEB-0155-9B4A-8122-A176DB12134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30060" y="4570747"/>
            <a:ext cx="793090" cy="892227"/>
          </a:xfrm>
          <a:prstGeom prst="rect">
            <a:avLst/>
          </a:prstGeom>
        </p:spPr>
      </p:pic>
      <p:pic>
        <p:nvPicPr>
          <p:cNvPr id="10" name="Graphic 9">
            <a:extLst>
              <a:ext uri="{FF2B5EF4-FFF2-40B4-BE49-F238E27FC236}">
                <a16:creationId xmlns:a16="http://schemas.microsoft.com/office/drawing/2014/main" id="{B90DACCC-5674-F14F-8F1B-C24FF527A83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73927" y="4548475"/>
            <a:ext cx="914950" cy="914950"/>
          </a:xfrm>
          <a:prstGeom prst="rect">
            <a:avLst/>
          </a:prstGeom>
        </p:spPr>
      </p:pic>
      <p:pic>
        <p:nvPicPr>
          <p:cNvPr id="12" name="Picture 11" descr="A picture containing grass, outdoor, green, field&#10;&#10;Description automatically generated">
            <a:extLst>
              <a:ext uri="{FF2B5EF4-FFF2-40B4-BE49-F238E27FC236}">
                <a16:creationId xmlns:a16="http://schemas.microsoft.com/office/drawing/2014/main" id="{C40A7FED-E8B0-AE4A-BA31-0CB1B56D727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6611"/>
          <a:stretch/>
        </p:blipFill>
        <p:spPr>
          <a:xfrm>
            <a:off x="6227182" y="594945"/>
            <a:ext cx="5724144" cy="3367061"/>
          </a:xfrm>
          <a:prstGeom prst="rect">
            <a:avLst/>
          </a:prstGeom>
        </p:spPr>
      </p:pic>
      <p:pic>
        <p:nvPicPr>
          <p:cNvPr id="16" name="Graphic 15">
            <a:extLst>
              <a:ext uri="{FF2B5EF4-FFF2-40B4-BE49-F238E27FC236}">
                <a16:creationId xmlns:a16="http://schemas.microsoft.com/office/drawing/2014/main" id="{D2A755D1-B082-BB41-9676-F41866DFC7F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94234" y="4570747"/>
            <a:ext cx="842312" cy="892227"/>
          </a:xfrm>
          <a:prstGeom prst="rect">
            <a:avLst/>
          </a:prstGeom>
        </p:spPr>
      </p:pic>
    </p:spTree>
    <p:extLst>
      <p:ext uri="{BB962C8B-B14F-4D97-AF65-F5344CB8AC3E}">
        <p14:creationId xmlns:p14="http://schemas.microsoft.com/office/powerpoint/2010/main" val="3219446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8C32F6-13B9-AD4C-BE2F-016309A6FF61}"/>
              </a:ext>
            </a:extLst>
          </p:cNvPr>
          <p:cNvSpPr/>
          <p:nvPr/>
        </p:nvSpPr>
        <p:spPr>
          <a:xfrm>
            <a:off x="0" y="0"/>
            <a:ext cx="3529013" cy="6858000"/>
          </a:xfrm>
          <a:prstGeom prst="rect">
            <a:avLst/>
          </a:prstGeom>
          <a:solidFill>
            <a:srgbClr val="0F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88D255A-91F2-FC47-8F04-438582A232C0}"/>
              </a:ext>
            </a:extLst>
          </p:cNvPr>
          <p:cNvSpPr>
            <a:spLocks noGrp="1"/>
          </p:cNvSpPr>
          <p:nvPr>
            <p:ph type="sldNum" sz="quarter" idx="4"/>
          </p:nvPr>
        </p:nvSpPr>
        <p:spPr/>
        <p:txBody>
          <a:bodyPr/>
          <a:lstStyle/>
          <a:p>
            <a:fld id="{75FB2569-B1D0-7540-BC22-3C6D5F109DFC}" type="slidenum">
              <a:rPr lang="en-US" smtClean="0"/>
              <a:pPr/>
              <a:t>7</a:t>
            </a:fld>
            <a:endParaRPr lang="en-US" dirty="0"/>
          </a:p>
        </p:txBody>
      </p:sp>
      <p:sp>
        <p:nvSpPr>
          <p:cNvPr id="5" name="Title 4">
            <a:extLst>
              <a:ext uri="{FF2B5EF4-FFF2-40B4-BE49-F238E27FC236}">
                <a16:creationId xmlns:a16="http://schemas.microsoft.com/office/drawing/2014/main" id="{A6F049BA-1A54-F34C-8199-6A61776E9335}"/>
              </a:ext>
            </a:extLst>
          </p:cNvPr>
          <p:cNvSpPr>
            <a:spLocks noGrp="1"/>
          </p:cNvSpPr>
          <p:nvPr>
            <p:ph type="title"/>
          </p:nvPr>
        </p:nvSpPr>
        <p:spPr>
          <a:xfrm>
            <a:off x="144966" y="632819"/>
            <a:ext cx="4940367" cy="1020880"/>
          </a:xfrm>
        </p:spPr>
        <p:txBody>
          <a:bodyPr/>
          <a:lstStyle/>
          <a:p>
            <a:r>
              <a:rPr lang="en-US" sz="2800" dirty="0">
                <a:solidFill>
                  <a:schemeClr val="bg1"/>
                </a:solidFill>
              </a:rPr>
              <a:t>Carbon offsets </a:t>
            </a:r>
            <a:br>
              <a:rPr lang="en-US" sz="2800" dirty="0">
                <a:solidFill>
                  <a:schemeClr val="bg1"/>
                </a:solidFill>
              </a:rPr>
            </a:br>
            <a:r>
              <a:rPr lang="en-US" sz="2800" dirty="0">
                <a:solidFill>
                  <a:schemeClr val="bg1"/>
                </a:solidFill>
              </a:rPr>
              <a:t>as a standalone </a:t>
            </a:r>
            <a:br>
              <a:rPr lang="en-US" sz="2800" dirty="0">
                <a:solidFill>
                  <a:schemeClr val="bg1"/>
                </a:solidFill>
              </a:rPr>
            </a:br>
            <a:r>
              <a:rPr lang="en-US" sz="2800" dirty="0">
                <a:solidFill>
                  <a:schemeClr val="bg1"/>
                </a:solidFill>
              </a:rPr>
              <a:t>product</a:t>
            </a:r>
          </a:p>
        </p:txBody>
      </p:sp>
      <p:sp>
        <p:nvSpPr>
          <p:cNvPr id="7" name="TextBox 6">
            <a:extLst>
              <a:ext uri="{FF2B5EF4-FFF2-40B4-BE49-F238E27FC236}">
                <a16:creationId xmlns:a16="http://schemas.microsoft.com/office/drawing/2014/main" id="{663FBF78-6475-2F43-917A-7B4A267BA79B}"/>
              </a:ext>
            </a:extLst>
          </p:cNvPr>
          <p:cNvSpPr txBox="1"/>
          <p:nvPr/>
        </p:nvSpPr>
        <p:spPr>
          <a:xfrm>
            <a:off x="3961319" y="3510122"/>
            <a:ext cx="5643229" cy="2800767"/>
          </a:xfrm>
          <a:prstGeom prst="rect">
            <a:avLst/>
          </a:prstGeom>
          <a:noFill/>
        </p:spPr>
        <p:txBody>
          <a:bodyPr wrap="square" rtlCol="0">
            <a:spAutoFit/>
          </a:bodyPr>
          <a:lstStyle/>
          <a:p>
            <a:pPr lvl="0"/>
            <a:r>
              <a:rPr lang="en-US" sz="1600" b="1" dirty="0">
                <a:solidFill>
                  <a:schemeClr val="accent5"/>
                </a:solidFill>
              </a:rPr>
              <a:t>- Project technologies </a:t>
            </a:r>
          </a:p>
          <a:p>
            <a:pPr lvl="0"/>
            <a:r>
              <a:rPr lang="en-US" sz="1200" dirty="0"/>
              <a:t>   </a:t>
            </a:r>
            <a:r>
              <a:rPr lang="en-US" sz="1200" dirty="0">
                <a:solidFill>
                  <a:schemeClr val="tx1">
                    <a:lumMod val="60000"/>
                    <a:lumOff val="40000"/>
                  </a:schemeClr>
                </a:solidFill>
              </a:rPr>
              <a:t>(e.g. wind, solar, cook stoves, landfill gas and forestry)</a:t>
            </a:r>
          </a:p>
          <a:p>
            <a:pPr lvl="0"/>
            <a:endParaRPr lang="en-US" sz="1200" dirty="0"/>
          </a:p>
          <a:p>
            <a:pPr lvl="0"/>
            <a:r>
              <a:rPr lang="en-US" sz="1600" b="1" dirty="0">
                <a:solidFill>
                  <a:schemeClr val="accent5"/>
                </a:solidFill>
              </a:rPr>
              <a:t>- Certification schemes </a:t>
            </a:r>
          </a:p>
          <a:p>
            <a:pPr lvl="0"/>
            <a:r>
              <a:rPr lang="en-US" sz="1200" dirty="0">
                <a:solidFill>
                  <a:schemeClr val="tx1">
                    <a:lumMod val="60000"/>
                    <a:lumOff val="40000"/>
                  </a:schemeClr>
                </a:solidFill>
              </a:rPr>
              <a:t>   (Gold Standard, VCS, and CCBA)</a:t>
            </a:r>
          </a:p>
          <a:p>
            <a:pPr lvl="0"/>
            <a:endParaRPr lang="en-US" sz="1200" dirty="0"/>
          </a:p>
          <a:p>
            <a:pPr lvl="0"/>
            <a:r>
              <a:rPr lang="en-US" sz="1600" b="1" dirty="0">
                <a:solidFill>
                  <a:schemeClr val="accent5"/>
                </a:solidFill>
              </a:rPr>
              <a:t>- Vintage of carbon offsets</a:t>
            </a:r>
          </a:p>
          <a:p>
            <a:pPr lvl="0"/>
            <a:endParaRPr lang="en-US" sz="1600" b="1" dirty="0"/>
          </a:p>
          <a:p>
            <a:pPr lvl="0"/>
            <a:r>
              <a:rPr lang="en-US" sz="1600" b="1" dirty="0">
                <a:solidFill>
                  <a:schemeClr val="accent5"/>
                </a:solidFill>
              </a:rPr>
              <a:t>- Project size</a:t>
            </a:r>
          </a:p>
          <a:p>
            <a:pPr lvl="0"/>
            <a:endParaRPr lang="en-US" sz="1600" b="1" dirty="0"/>
          </a:p>
          <a:p>
            <a:pPr lvl="0"/>
            <a:r>
              <a:rPr lang="en-US" sz="1600" b="1" dirty="0">
                <a:solidFill>
                  <a:schemeClr val="accent5"/>
                </a:solidFill>
              </a:rPr>
              <a:t>- Geographic locations</a:t>
            </a:r>
          </a:p>
          <a:p>
            <a:endParaRPr lang="en-US" sz="1600" dirty="0"/>
          </a:p>
        </p:txBody>
      </p:sp>
      <p:pic>
        <p:nvPicPr>
          <p:cNvPr id="11" name="Graphic 10">
            <a:extLst>
              <a:ext uri="{FF2B5EF4-FFF2-40B4-BE49-F238E27FC236}">
                <a16:creationId xmlns:a16="http://schemas.microsoft.com/office/drawing/2014/main" id="{81E6178F-4726-3A4E-9156-922CC17AD9C9}"/>
              </a:ext>
            </a:extLst>
          </p:cNvPr>
          <p:cNvPicPr>
            <a:picLocks noChangeAspect="1"/>
          </p:cNvPicPr>
          <p:nvPr/>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t="-1" r="3624" b="12300"/>
          <a:stretch/>
        </p:blipFill>
        <p:spPr>
          <a:xfrm>
            <a:off x="7543800" y="2377583"/>
            <a:ext cx="4648200" cy="4480417"/>
          </a:xfrm>
          <a:prstGeom prst="rect">
            <a:avLst/>
          </a:prstGeom>
        </p:spPr>
      </p:pic>
      <p:sp>
        <p:nvSpPr>
          <p:cNvPr id="13" name="Text Placeholder 3">
            <a:extLst>
              <a:ext uri="{FF2B5EF4-FFF2-40B4-BE49-F238E27FC236}">
                <a16:creationId xmlns:a16="http://schemas.microsoft.com/office/drawing/2014/main" id="{7C17D067-BFF7-CA46-A7C1-46E912EF5B28}"/>
              </a:ext>
            </a:extLst>
          </p:cNvPr>
          <p:cNvSpPr txBox="1">
            <a:spLocks/>
          </p:cNvSpPr>
          <p:nvPr/>
        </p:nvSpPr>
        <p:spPr>
          <a:xfrm>
            <a:off x="3918405" y="533442"/>
            <a:ext cx="6682920" cy="313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tx1">
                    <a:lumMod val="60000"/>
                    <a:lumOff val="40000"/>
                  </a:schemeClr>
                </a:solidFill>
              </a:rPr>
              <a:t>W</a:t>
            </a:r>
            <a:r>
              <a:rPr lang="en-US" sz="1400" dirty="0">
                <a:solidFill>
                  <a:schemeClr val="tx1">
                    <a:lumMod val="60000"/>
                    <a:lumOff val="40000"/>
                  </a:schemeClr>
                </a:solidFill>
              </a:rPr>
              <a:t>e short-list projects that fully comply with industry requirements, which means they have been independently verified against the approved international standards such as the </a:t>
            </a:r>
            <a:r>
              <a:rPr lang="en-US" sz="1400" b="1" dirty="0">
                <a:solidFill>
                  <a:schemeClr val="tx1">
                    <a:lumMod val="60000"/>
                    <a:lumOff val="40000"/>
                  </a:schemeClr>
                </a:solidFill>
              </a:rPr>
              <a:t>Verified Carbon Standard </a:t>
            </a:r>
            <a:r>
              <a:rPr lang="en-US" sz="1400" dirty="0">
                <a:solidFill>
                  <a:schemeClr val="tx1">
                    <a:lumMod val="60000"/>
                    <a:lumOff val="40000"/>
                  </a:schemeClr>
                </a:solidFill>
              </a:rPr>
              <a:t>(VCS), Gold Standard or the United Nations’ </a:t>
            </a:r>
            <a:r>
              <a:rPr lang="en-US" sz="1400" b="1" dirty="0">
                <a:solidFill>
                  <a:schemeClr val="tx1">
                    <a:lumMod val="60000"/>
                    <a:lumOff val="40000"/>
                  </a:schemeClr>
                </a:solidFill>
              </a:rPr>
              <a:t>Clean Development Mechanism</a:t>
            </a:r>
            <a:r>
              <a:rPr lang="en-US" sz="1400" dirty="0">
                <a:solidFill>
                  <a:schemeClr val="tx1">
                    <a:lumMod val="60000"/>
                    <a:lumOff val="40000"/>
                  </a:schemeClr>
                </a:solidFill>
              </a:rPr>
              <a:t> (CDM).</a:t>
            </a:r>
          </a:p>
          <a:p>
            <a:pPr marL="0" indent="0">
              <a:buFont typeface="Arial" panose="020B0604020202020204" pitchFamily="34" charset="0"/>
              <a:buNone/>
            </a:pPr>
            <a:endParaRPr lang="en-US" sz="1400" dirty="0">
              <a:solidFill>
                <a:schemeClr val="tx1">
                  <a:lumMod val="60000"/>
                  <a:lumOff val="40000"/>
                </a:schemeClr>
              </a:solidFill>
            </a:endParaRPr>
          </a:p>
          <a:p>
            <a:pPr marL="0" indent="0">
              <a:buNone/>
            </a:pPr>
            <a:r>
              <a:rPr lang="en-US" sz="1400" dirty="0">
                <a:solidFill>
                  <a:schemeClr val="tx1">
                    <a:lumMod val="60000"/>
                    <a:lumOff val="40000"/>
                  </a:schemeClr>
                </a:solidFill>
              </a:rPr>
              <a:t>These standards provide a methodology framework, independent verification process and registry to ensure emissions reductions are real, additional, permanent and unique. We have direct access to carbon offset projects across the globe and a customized sourcing solution of carbon offsets fitting all specifications across:</a:t>
            </a:r>
          </a:p>
          <a:p>
            <a:pPr marL="0" indent="0">
              <a:buFont typeface="Arial" panose="020B0604020202020204" pitchFamily="34" charset="0"/>
              <a:buNone/>
            </a:pPr>
            <a:endParaRPr lang="en-US" sz="1400" dirty="0">
              <a:solidFill>
                <a:schemeClr val="tx1">
                  <a:lumMod val="60000"/>
                  <a:lumOff val="40000"/>
                </a:schemeClr>
              </a:solidFill>
            </a:endParaRPr>
          </a:p>
          <a:p>
            <a:pPr marL="0" indent="0">
              <a:buFont typeface="Arial" panose="020B0604020202020204" pitchFamily="34" charset="0"/>
              <a:buNone/>
            </a:pPr>
            <a:endParaRPr lang="en-US" sz="1400" dirty="0">
              <a:solidFill>
                <a:schemeClr val="tx1">
                  <a:lumMod val="60000"/>
                  <a:lumOff val="40000"/>
                </a:schemeClr>
              </a:solidFill>
            </a:endParaRPr>
          </a:p>
        </p:txBody>
      </p:sp>
      <p:sp>
        <p:nvSpPr>
          <p:cNvPr id="4" name="Text Placeholder 3">
            <a:extLst>
              <a:ext uri="{FF2B5EF4-FFF2-40B4-BE49-F238E27FC236}">
                <a16:creationId xmlns:a16="http://schemas.microsoft.com/office/drawing/2014/main" id="{808830A9-55D7-D148-8A0D-21353C581A69}"/>
              </a:ext>
            </a:extLst>
          </p:cNvPr>
          <p:cNvSpPr>
            <a:spLocks noGrp="1"/>
          </p:cNvSpPr>
          <p:nvPr>
            <p:ph type="body" sz="quarter" idx="4294967295"/>
          </p:nvPr>
        </p:nvSpPr>
        <p:spPr>
          <a:xfrm>
            <a:off x="144967" y="2064513"/>
            <a:ext cx="3141158" cy="3139788"/>
          </a:xfrm>
          <a:ln>
            <a:noFill/>
          </a:ln>
        </p:spPr>
        <p:txBody>
          <a:bodyPr>
            <a:noAutofit/>
          </a:bodyPr>
          <a:lstStyle/>
          <a:p>
            <a:pPr marL="0" indent="0">
              <a:buNone/>
            </a:pPr>
            <a:r>
              <a:rPr lang="en-US" sz="1400" dirty="0">
                <a:solidFill>
                  <a:schemeClr val="bg1"/>
                </a:solidFill>
              </a:rPr>
              <a:t>The WKES carbon offset offering acknowledges the intricate details of the global carbon offset market while also encompassing the flexibility and specifications needed for each company. Our offering includes multiple purchasing options to meet a customer’s requirements, </a:t>
            </a:r>
            <a:r>
              <a:rPr lang="en-US" sz="1400" dirty="0" err="1">
                <a:solidFill>
                  <a:schemeClr val="bg1"/>
                </a:solidFill>
              </a:rPr>
              <a:t>e.g</a:t>
            </a:r>
            <a:r>
              <a:rPr lang="en-US" sz="1400" dirty="0">
                <a:solidFill>
                  <a:schemeClr val="bg1"/>
                </a:solidFill>
              </a:rPr>
              <a:t> different price levels and branding value of projects. </a:t>
            </a:r>
          </a:p>
          <a:p>
            <a:pPr marL="0" indent="0">
              <a:buNone/>
            </a:pPr>
            <a:endParaRPr lang="en-US" sz="1400" dirty="0">
              <a:solidFill>
                <a:schemeClr val="bg1"/>
              </a:solidFill>
            </a:endParaRPr>
          </a:p>
          <a:p>
            <a:pPr marL="0" indent="0">
              <a:buNone/>
            </a:pPr>
            <a:r>
              <a:rPr lang="en-US" sz="1400" dirty="0">
                <a:solidFill>
                  <a:schemeClr val="bg1"/>
                </a:solidFill>
              </a:rPr>
              <a:t>WKES will provide a range of projects based on the customer’s specification and an indicative or a firm price depending on the time to decision-making.</a:t>
            </a:r>
          </a:p>
        </p:txBody>
      </p:sp>
      <p:sp>
        <p:nvSpPr>
          <p:cNvPr id="9" name="Rectangle 8">
            <a:extLst>
              <a:ext uri="{FF2B5EF4-FFF2-40B4-BE49-F238E27FC236}">
                <a16:creationId xmlns:a16="http://schemas.microsoft.com/office/drawing/2014/main" id="{C54208BE-30CA-7346-ABF6-57087B50AB03}"/>
              </a:ext>
            </a:extLst>
          </p:cNvPr>
          <p:cNvSpPr/>
          <p:nvPr/>
        </p:nvSpPr>
        <p:spPr>
          <a:xfrm>
            <a:off x="3918405" y="6476722"/>
            <a:ext cx="4729180" cy="215444"/>
          </a:xfrm>
          <a:prstGeom prst="rect">
            <a:avLst/>
          </a:prstGeom>
        </p:spPr>
        <p:txBody>
          <a:bodyPr wrap="none">
            <a:spAutoFit/>
          </a:bodyPr>
          <a:lstStyle/>
          <a:p>
            <a:pPr eaLnBrk="1" hangingPunct="1">
              <a:defRPr/>
            </a:pPr>
            <a:r>
              <a:rPr lang="en-US" altLang="en-US" sz="800" dirty="0">
                <a:solidFill>
                  <a:schemeClr val="tx1">
                    <a:lumMod val="60000"/>
                    <a:lumOff val="40000"/>
                  </a:schemeClr>
                </a:solidFill>
                <a:latin typeface="Arial" panose="020B0604020202020204" pitchFamily="34" charset="0"/>
                <a:cs typeface="Arial" panose="020B0604020202020204" pitchFamily="34" charset="0"/>
                <a:sym typeface="+mn-lt"/>
              </a:rPr>
              <a:t>Copyright © 2020 World Fuel Services Corporation. Proprietary &amp; Confidential. All Rights Reserved.</a:t>
            </a:r>
          </a:p>
        </p:txBody>
      </p:sp>
    </p:spTree>
    <p:extLst>
      <p:ext uri="{BB962C8B-B14F-4D97-AF65-F5344CB8AC3E}">
        <p14:creationId xmlns:p14="http://schemas.microsoft.com/office/powerpoint/2010/main" val="53273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8D255A-91F2-FC47-8F04-438582A232C0}"/>
              </a:ext>
            </a:extLst>
          </p:cNvPr>
          <p:cNvSpPr>
            <a:spLocks noGrp="1"/>
          </p:cNvSpPr>
          <p:nvPr>
            <p:ph type="sldNum" sz="quarter" idx="4"/>
          </p:nvPr>
        </p:nvSpPr>
        <p:spPr/>
        <p:txBody>
          <a:bodyPr/>
          <a:lstStyle/>
          <a:p>
            <a:fld id="{75FB2569-B1D0-7540-BC22-3C6D5F109DFC}" type="slidenum">
              <a:rPr lang="en-US" smtClean="0"/>
              <a:pPr/>
              <a:t>8</a:t>
            </a:fld>
            <a:endParaRPr lang="en-US" dirty="0"/>
          </a:p>
        </p:txBody>
      </p:sp>
      <p:sp>
        <p:nvSpPr>
          <p:cNvPr id="5" name="Title 4">
            <a:extLst>
              <a:ext uri="{FF2B5EF4-FFF2-40B4-BE49-F238E27FC236}">
                <a16:creationId xmlns:a16="http://schemas.microsoft.com/office/drawing/2014/main" id="{A6F049BA-1A54-F34C-8199-6A61776E9335}"/>
              </a:ext>
            </a:extLst>
          </p:cNvPr>
          <p:cNvSpPr>
            <a:spLocks noGrp="1"/>
          </p:cNvSpPr>
          <p:nvPr>
            <p:ph type="title"/>
          </p:nvPr>
        </p:nvSpPr>
        <p:spPr>
          <a:xfrm>
            <a:off x="6096000" y="571291"/>
            <a:ext cx="5698008" cy="631280"/>
          </a:xfrm>
        </p:spPr>
        <p:txBody>
          <a:bodyPr/>
          <a:lstStyle/>
          <a:p>
            <a:r>
              <a:rPr lang="en-US" dirty="0"/>
              <a:t>Carbon offsets as a standalone product cont’d.</a:t>
            </a:r>
          </a:p>
        </p:txBody>
      </p:sp>
      <p:sp>
        <p:nvSpPr>
          <p:cNvPr id="9" name="TextBox 8">
            <a:extLst>
              <a:ext uri="{FF2B5EF4-FFF2-40B4-BE49-F238E27FC236}">
                <a16:creationId xmlns:a16="http://schemas.microsoft.com/office/drawing/2014/main" id="{66FC6865-4EE8-5141-986D-67106AA5642A}"/>
              </a:ext>
            </a:extLst>
          </p:cNvPr>
          <p:cNvSpPr txBox="1"/>
          <p:nvPr/>
        </p:nvSpPr>
        <p:spPr>
          <a:xfrm>
            <a:off x="6494271" y="1549033"/>
            <a:ext cx="5169016" cy="4985980"/>
          </a:xfrm>
          <a:prstGeom prst="rect">
            <a:avLst/>
          </a:prstGeom>
          <a:noFill/>
        </p:spPr>
        <p:txBody>
          <a:bodyPr wrap="square" rtlCol="0">
            <a:spAutoFit/>
          </a:bodyPr>
          <a:lstStyle/>
          <a:p>
            <a:r>
              <a:rPr lang="en-US" sz="2400" b="1" dirty="0">
                <a:solidFill>
                  <a:schemeClr val="tx1">
                    <a:lumMod val="60000"/>
                    <a:lumOff val="40000"/>
                  </a:schemeClr>
                </a:solidFill>
              </a:rPr>
              <a:t>W</a:t>
            </a:r>
            <a:r>
              <a:rPr lang="en-US" sz="1400" dirty="0">
                <a:solidFill>
                  <a:schemeClr val="tx1">
                    <a:lumMod val="60000"/>
                    <a:lumOff val="40000"/>
                  </a:schemeClr>
                </a:solidFill>
              </a:rPr>
              <a:t>e believe in rigorous assessment criteria and selection processes that seek to ensure the </a:t>
            </a:r>
            <a:r>
              <a:rPr lang="en-US" sz="1400" b="1" dirty="0">
                <a:solidFill>
                  <a:schemeClr val="tx1">
                    <a:lumMod val="60000"/>
                    <a:lumOff val="40000"/>
                  </a:schemeClr>
                </a:solidFill>
              </a:rPr>
              <a:t>integrity of the emissions reductions</a:t>
            </a:r>
            <a:r>
              <a:rPr lang="en-US" sz="1400" dirty="0">
                <a:solidFill>
                  <a:schemeClr val="tx1">
                    <a:lumMod val="60000"/>
                    <a:lumOff val="40000"/>
                  </a:schemeClr>
                </a:solidFill>
              </a:rPr>
              <a:t> and the positive impact on the communities where the projects operate. Offset projects should contribute to improving the lives of people in the local communities through better access to energy, improved health, education and jobs. Many of them also protect thousands of hectares of globally significant habitat. </a:t>
            </a:r>
          </a:p>
          <a:p>
            <a:endParaRPr lang="en-US" sz="1400" dirty="0">
              <a:solidFill>
                <a:schemeClr val="tx1">
                  <a:lumMod val="60000"/>
                  <a:lumOff val="40000"/>
                </a:schemeClr>
              </a:solidFill>
            </a:endParaRPr>
          </a:p>
          <a:p>
            <a:r>
              <a:rPr lang="en-US" sz="1400" dirty="0">
                <a:solidFill>
                  <a:schemeClr val="tx1">
                    <a:lumMod val="60000"/>
                    <a:lumOff val="40000"/>
                  </a:schemeClr>
                </a:solidFill>
              </a:rPr>
              <a:t>Our carbon expert team </a:t>
            </a:r>
            <a:r>
              <a:rPr lang="en-US" sz="1400" b="1" dirty="0">
                <a:solidFill>
                  <a:schemeClr val="tx1">
                    <a:lumMod val="60000"/>
                    <a:lumOff val="40000"/>
                  </a:schemeClr>
                </a:solidFill>
              </a:rPr>
              <a:t>carefully assesses</a:t>
            </a:r>
            <a:r>
              <a:rPr lang="en-US" sz="1400" dirty="0">
                <a:solidFill>
                  <a:schemeClr val="tx1">
                    <a:lumMod val="60000"/>
                    <a:lumOff val="40000"/>
                  </a:schemeClr>
                </a:solidFill>
              </a:rPr>
              <a:t> each project’s robustness and ability to deliver socio-economic and environmental benefits based on their contribution to the UN Sustainable Development Goals. WKES delivers corresponding documentation that allows customers to report that they are carbon neutral for the portion of their carbon emission that they have offset. </a:t>
            </a:r>
          </a:p>
          <a:p>
            <a:endParaRPr lang="en-US" sz="1400" dirty="0">
              <a:solidFill>
                <a:schemeClr val="tx1">
                  <a:lumMod val="60000"/>
                  <a:lumOff val="40000"/>
                </a:schemeClr>
              </a:solidFill>
            </a:endParaRPr>
          </a:p>
          <a:p>
            <a:r>
              <a:rPr lang="en-US" sz="1400" dirty="0">
                <a:solidFill>
                  <a:schemeClr val="tx1">
                    <a:lumMod val="60000"/>
                    <a:lumOff val="40000"/>
                  </a:schemeClr>
                </a:solidFill>
              </a:rPr>
              <a:t>We provide market access to companies regardless of volume that needs to be purchased. We can offset the entire carbon footprint of a company or just part of the operational activity. Flexibility is a core part of our carbon offset offering.</a:t>
            </a:r>
          </a:p>
          <a:p>
            <a:endParaRPr lang="en-US" sz="1400" dirty="0">
              <a:solidFill>
                <a:schemeClr val="tx1">
                  <a:lumMod val="60000"/>
                  <a:lumOff val="40000"/>
                </a:schemeClr>
              </a:solidFill>
            </a:endParaRPr>
          </a:p>
        </p:txBody>
      </p:sp>
      <p:pic>
        <p:nvPicPr>
          <p:cNvPr id="7" name="Content Placeholder 6">
            <a:extLst>
              <a:ext uri="{FF2B5EF4-FFF2-40B4-BE49-F238E27FC236}">
                <a16:creationId xmlns:a16="http://schemas.microsoft.com/office/drawing/2014/main" id="{BC494A75-7DB0-FF46-9DDD-8DB11ADF5B63}"/>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346773" y="638174"/>
            <a:ext cx="5718175" cy="5718175"/>
          </a:xfrm>
        </p:spPr>
      </p:pic>
      <p:sp>
        <p:nvSpPr>
          <p:cNvPr id="12" name="Rectangle 11">
            <a:extLst>
              <a:ext uri="{FF2B5EF4-FFF2-40B4-BE49-F238E27FC236}">
                <a16:creationId xmlns:a16="http://schemas.microsoft.com/office/drawing/2014/main" id="{FAD683EF-2C8F-F248-BB68-7AA16F1BD215}"/>
              </a:ext>
            </a:extLst>
          </p:cNvPr>
          <p:cNvSpPr/>
          <p:nvPr/>
        </p:nvSpPr>
        <p:spPr>
          <a:xfrm>
            <a:off x="175063" y="6537426"/>
            <a:ext cx="4729180" cy="215444"/>
          </a:xfrm>
          <a:prstGeom prst="rect">
            <a:avLst/>
          </a:prstGeom>
        </p:spPr>
        <p:txBody>
          <a:bodyPr wrap="none">
            <a:spAutoFit/>
          </a:bodyPr>
          <a:lstStyle/>
          <a:p>
            <a:pPr eaLnBrk="1" hangingPunct="1">
              <a:defRPr/>
            </a:pPr>
            <a:r>
              <a:rPr lang="en-US" altLang="en-US" sz="800" dirty="0">
                <a:solidFill>
                  <a:schemeClr val="tx1">
                    <a:lumMod val="60000"/>
                    <a:lumOff val="40000"/>
                  </a:schemeClr>
                </a:solidFill>
                <a:latin typeface="Arial" panose="020B0604020202020204" pitchFamily="34" charset="0"/>
                <a:cs typeface="Arial" panose="020B0604020202020204" pitchFamily="34" charset="0"/>
                <a:sym typeface="+mn-lt"/>
              </a:rPr>
              <a:t>Copyright © 2020 World Fuel Services Corporation. Proprietary &amp; Confidential. All Rights Reserved.</a:t>
            </a:r>
          </a:p>
        </p:txBody>
      </p:sp>
    </p:spTree>
    <p:extLst>
      <p:ext uri="{BB962C8B-B14F-4D97-AF65-F5344CB8AC3E}">
        <p14:creationId xmlns:p14="http://schemas.microsoft.com/office/powerpoint/2010/main" val="265324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nimal, water, vase, field&#10;&#10;Description automatically generated">
            <a:extLst>
              <a:ext uri="{FF2B5EF4-FFF2-40B4-BE49-F238E27FC236}">
                <a16:creationId xmlns:a16="http://schemas.microsoft.com/office/drawing/2014/main" id="{D038D704-35D4-D64A-80FD-B5B9FF9EC88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856" t="16860" r="8844" b="49911"/>
          <a:stretch/>
        </p:blipFill>
        <p:spPr>
          <a:xfrm>
            <a:off x="2151746" y="0"/>
            <a:ext cx="10049515" cy="2464903"/>
          </a:xfrm>
          <a:prstGeom prst="rect">
            <a:avLst/>
          </a:prstGeom>
        </p:spPr>
      </p:pic>
      <p:sp>
        <p:nvSpPr>
          <p:cNvPr id="12" name="Rectangle 11">
            <a:extLst>
              <a:ext uri="{FF2B5EF4-FFF2-40B4-BE49-F238E27FC236}">
                <a16:creationId xmlns:a16="http://schemas.microsoft.com/office/drawing/2014/main" id="{5C8C32F6-13B9-AD4C-BE2F-016309A6FF61}"/>
              </a:ext>
            </a:extLst>
          </p:cNvPr>
          <p:cNvSpPr/>
          <p:nvPr/>
        </p:nvSpPr>
        <p:spPr>
          <a:xfrm>
            <a:off x="0" y="0"/>
            <a:ext cx="3529013" cy="6858000"/>
          </a:xfrm>
          <a:prstGeom prst="rect">
            <a:avLst/>
          </a:prstGeom>
          <a:solidFill>
            <a:srgbClr val="0F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88D255A-91F2-FC47-8F04-438582A232C0}"/>
              </a:ext>
            </a:extLst>
          </p:cNvPr>
          <p:cNvSpPr>
            <a:spLocks noGrp="1"/>
          </p:cNvSpPr>
          <p:nvPr>
            <p:ph type="sldNum" sz="quarter" idx="4"/>
          </p:nvPr>
        </p:nvSpPr>
        <p:spPr/>
        <p:txBody>
          <a:bodyPr/>
          <a:lstStyle/>
          <a:p>
            <a:fld id="{75FB2569-B1D0-7540-BC22-3C6D5F109DFC}" type="slidenum">
              <a:rPr lang="en-US" smtClean="0"/>
              <a:pPr/>
              <a:t>9</a:t>
            </a:fld>
            <a:endParaRPr lang="en-US" dirty="0"/>
          </a:p>
        </p:txBody>
      </p:sp>
      <p:sp>
        <p:nvSpPr>
          <p:cNvPr id="5" name="Title 4">
            <a:extLst>
              <a:ext uri="{FF2B5EF4-FFF2-40B4-BE49-F238E27FC236}">
                <a16:creationId xmlns:a16="http://schemas.microsoft.com/office/drawing/2014/main" id="{A6F049BA-1A54-F34C-8199-6A61776E9335}"/>
              </a:ext>
            </a:extLst>
          </p:cNvPr>
          <p:cNvSpPr>
            <a:spLocks noGrp="1"/>
          </p:cNvSpPr>
          <p:nvPr>
            <p:ph type="title"/>
          </p:nvPr>
        </p:nvSpPr>
        <p:spPr>
          <a:xfrm>
            <a:off x="144966" y="632819"/>
            <a:ext cx="4940367" cy="1020880"/>
          </a:xfrm>
        </p:spPr>
        <p:txBody>
          <a:bodyPr/>
          <a:lstStyle/>
          <a:p>
            <a:r>
              <a:rPr lang="en-US" sz="2800" dirty="0">
                <a:solidFill>
                  <a:schemeClr val="bg1"/>
                </a:solidFill>
              </a:rPr>
              <a:t>Carbon </a:t>
            </a:r>
            <a:br>
              <a:rPr lang="en-US" sz="2800" dirty="0">
                <a:solidFill>
                  <a:schemeClr val="bg1"/>
                </a:solidFill>
              </a:rPr>
            </a:br>
            <a:r>
              <a:rPr lang="en-US" sz="2800" dirty="0">
                <a:solidFill>
                  <a:schemeClr val="bg1"/>
                </a:solidFill>
              </a:rPr>
              <a:t>embedded </a:t>
            </a:r>
            <a:br>
              <a:rPr lang="en-US" sz="2800" dirty="0">
                <a:solidFill>
                  <a:schemeClr val="bg1"/>
                </a:solidFill>
              </a:rPr>
            </a:br>
            <a:r>
              <a:rPr lang="en-US" sz="2800" dirty="0">
                <a:solidFill>
                  <a:schemeClr val="bg1"/>
                </a:solidFill>
              </a:rPr>
              <a:t>fuel product</a:t>
            </a:r>
          </a:p>
        </p:txBody>
      </p:sp>
      <p:sp>
        <p:nvSpPr>
          <p:cNvPr id="7" name="TextBox 6">
            <a:extLst>
              <a:ext uri="{FF2B5EF4-FFF2-40B4-BE49-F238E27FC236}">
                <a16:creationId xmlns:a16="http://schemas.microsoft.com/office/drawing/2014/main" id="{663FBF78-6475-2F43-917A-7B4A267BA79B}"/>
              </a:ext>
            </a:extLst>
          </p:cNvPr>
          <p:cNvSpPr txBox="1"/>
          <p:nvPr/>
        </p:nvSpPr>
        <p:spPr>
          <a:xfrm>
            <a:off x="566852" y="3305482"/>
            <a:ext cx="2395307" cy="3662541"/>
          </a:xfrm>
          <a:prstGeom prst="rect">
            <a:avLst/>
          </a:prstGeom>
          <a:noFill/>
        </p:spPr>
        <p:txBody>
          <a:bodyPr wrap="square" rtlCol="0">
            <a:spAutoFit/>
          </a:bodyPr>
          <a:lstStyle/>
          <a:p>
            <a:pPr lvl="0" algn="ctr">
              <a:lnSpc>
                <a:spcPct val="150000"/>
              </a:lnSpc>
            </a:pPr>
            <a:r>
              <a:rPr lang="en-US" dirty="0">
                <a:solidFill>
                  <a:schemeClr val="bg1"/>
                </a:solidFill>
                <a:latin typeface="Arial" panose="020B0604020202020204" pitchFamily="34" charset="0"/>
                <a:cs typeface="Arial" panose="020B0604020202020204" pitchFamily="34" charset="0"/>
              </a:rPr>
              <a:t>Gas oil</a:t>
            </a:r>
          </a:p>
          <a:p>
            <a:pPr lvl="0" algn="ctr">
              <a:lnSpc>
                <a:spcPct val="150000"/>
              </a:lnSpc>
            </a:pPr>
            <a:r>
              <a:rPr lang="en-US" dirty="0">
                <a:solidFill>
                  <a:schemeClr val="bg1"/>
                </a:solidFill>
                <a:latin typeface="Arial" panose="020B0604020202020204" pitchFamily="34" charset="0"/>
                <a:cs typeface="Arial" panose="020B0604020202020204" pitchFamily="34" charset="0"/>
              </a:rPr>
              <a:t>Marine gas oil</a:t>
            </a:r>
          </a:p>
          <a:p>
            <a:pPr lvl="0" algn="ctr">
              <a:lnSpc>
                <a:spcPct val="150000"/>
              </a:lnSpc>
            </a:pPr>
            <a:r>
              <a:rPr lang="en-US" dirty="0">
                <a:solidFill>
                  <a:schemeClr val="bg1"/>
                </a:solidFill>
                <a:latin typeface="Arial" panose="020B0604020202020204" pitchFamily="34" charset="0"/>
                <a:cs typeface="Arial" panose="020B0604020202020204" pitchFamily="34" charset="0"/>
              </a:rPr>
              <a:t>LPG</a:t>
            </a:r>
          </a:p>
          <a:p>
            <a:pPr lvl="0" algn="ctr">
              <a:lnSpc>
                <a:spcPct val="150000"/>
              </a:lnSpc>
            </a:pPr>
            <a:r>
              <a:rPr lang="en-US" dirty="0">
                <a:solidFill>
                  <a:schemeClr val="bg1"/>
                </a:solidFill>
                <a:latin typeface="Arial" panose="020B0604020202020204" pitchFamily="34" charset="0"/>
                <a:cs typeface="Arial" panose="020B0604020202020204" pitchFamily="34" charset="0"/>
              </a:rPr>
              <a:t>Propane</a:t>
            </a:r>
          </a:p>
          <a:p>
            <a:pPr lvl="0" algn="ctr">
              <a:lnSpc>
                <a:spcPct val="150000"/>
              </a:lnSpc>
            </a:pPr>
            <a:r>
              <a:rPr lang="en-US" dirty="0">
                <a:solidFill>
                  <a:schemeClr val="bg1"/>
                </a:solidFill>
                <a:latin typeface="Arial" panose="020B0604020202020204" pitchFamily="34" charset="0"/>
                <a:cs typeface="Arial" panose="020B0604020202020204" pitchFamily="34" charset="0"/>
              </a:rPr>
              <a:t>Diesel</a:t>
            </a:r>
          </a:p>
          <a:p>
            <a:pPr lvl="0" algn="ctr">
              <a:lnSpc>
                <a:spcPct val="150000"/>
              </a:lnSpc>
            </a:pPr>
            <a:r>
              <a:rPr lang="en-US" dirty="0">
                <a:solidFill>
                  <a:schemeClr val="bg1"/>
                </a:solidFill>
                <a:latin typeface="Arial" panose="020B0604020202020204" pitchFamily="34" charset="0"/>
                <a:cs typeface="Arial" panose="020B0604020202020204" pitchFamily="34" charset="0"/>
              </a:rPr>
              <a:t>Jet fuel</a:t>
            </a:r>
          </a:p>
          <a:p>
            <a:pPr lvl="0" algn="ctr">
              <a:lnSpc>
                <a:spcPct val="150000"/>
              </a:lnSpc>
            </a:pPr>
            <a:r>
              <a:rPr lang="en-US" dirty="0">
                <a:solidFill>
                  <a:schemeClr val="bg1"/>
                </a:solidFill>
                <a:latin typeface="Arial" panose="020B0604020202020204" pitchFamily="34" charset="0"/>
                <a:cs typeface="Arial" panose="020B0604020202020204" pitchFamily="34" charset="0"/>
              </a:rPr>
              <a:t>Petrol</a:t>
            </a:r>
          </a:p>
          <a:p>
            <a:pPr lvl="0" algn="ctr">
              <a:lnSpc>
                <a:spcPct val="150000"/>
              </a:lnSpc>
            </a:pPr>
            <a:r>
              <a:rPr lang="en-US" dirty="0">
                <a:solidFill>
                  <a:schemeClr val="bg1"/>
                </a:solidFill>
                <a:latin typeface="Arial" panose="020B0604020202020204" pitchFamily="34" charset="0"/>
                <a:cs typeface="Arial" panose="020B0604020202020204" pitchFamily="34" charset="0"/>
              </a:rPr>
              <a:t>Natural gas</a:t>
            </a:r>
          </a:p>
          <a:p>
            <a:pPr algn="ctr"/>
            <a:endParaRPr lang="en-US" sz="1600" b="1" dirty="0">
              <a:solidFill>
                <a:schemeClr val="bg1"/>
              </a:solidFill>
            </a:endParaRPr>
          </a:p>
        </p:txBody>
      </p:sp>
      <p:sp>
        <p:nvSpPr>
          <p:cNvPr id="13" name="Text Placeholder 3">
            <a:extLst>
              <a:ext uri="{FF2B5EF4-FFF2-40B4-BE49-F238E27FC236}">
                <a16:creationId xmlns:a16="http://schemas.microsoft.com/office/drawing/2014/main" id="{7C17D067-BFF7-CA46-A7C1-46E912EF5B28}"/>
              </a:ext>
            </a:extLst>
          </p:cNvPr>
          <p:cNvSpPr txBox="1">
            <a:spLocks/>
          </p:cNvSpPr>
          <p:nvPr/>
        </p:nvSpPr>
        <p:spPr>
          <a:xfrm>
            <a:off x="144966" y="1942176"/>
            <a:ext cx="2954843" cy="17310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chemeClr val="bg1"/>
                </a:solidFill>
              </a:rPr>
              <a:t>WKES advices on all aspects of selecting a carbon offset project and can guarantee high quality carbon offsets. The carbon embedded fuel service includes offsetting consumption from:</a:t>
            </a:r>
            <a:endParaRPr lang="en-US" sz="1400" dirty="0">
              <a:solidFill>
                <a:schemeClr val="bg1"/>
              </a:solidFill>
            </a:endParaRPr>
          </a:p>
          <a:p>
            <a:pPr marL="0" indent="0">
              <a:buNone/>
            </a:pPr>
            <a:endParaRPr lang="en-US" sz="1400" dirty="0">
              <a:solidFill>
                <a:schemeClr val="bg1"/>
              </a:solidFill>
            </a:endParaRPr>
          </a:p>
          <a:p>
            <a:pPr marL="0" indent="0">
              <a:buNone/>
            </a:pPr>
            <a:endParaRPr lang="en-US" sz="1400" dirty="0">
              <a:solidFill>
                <a:schemeClr val="bg1"/>
              </a:solidFill>
            </a:endParaRPr>
          </a:p>
        </p:txBody>
      </p:sp>
      <p:pic>
        <p:nvPicPr>
          <p:cNvPr id="9" name="Graphic 8">
            <a:extLst>
              <a:ext uri="{FF2B5EF4-FFF2-40B4-BE49-F238E27FC236}">
                <a16:creationId xmlns:a16="http://schemas.microsoft.com/office/drawing/2014/main" id="{6EFCF1B3-5B06-AB4A-AE56-9D64ECED0477}"/>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1" r="-1921" b="231"/>
          <a:stretch/>
        </p:blipFill>
        <p:spPr>
          <a:xfrm>
            <a:off x="8662989" y="2887128"/>
            <a:ext cx="3222392" cy="3548646"/>
          </a:xfrm>
          <a:prstGeom prst="rect">
            <a:avLst/>
          </a:prstGeom>
        </p:spPr>
      </p:pic>
      <p:sp>
        <p:nvSpPr>
          <p:cNvPr id="4" name="Text Placeholder 3">
            <a:extLst>
              <a:ext uri="{FF2B5EF4-FFF2-40B4-BE49-F238E27FC236}">
                <a16:creationId xmlns:a16="http://schemas.microsoft.com/office/drawing/2014/main" id="{808830A9-55D7-D148-8A0D-21353C581A69}"/>
              </a:ext>
            </a:extLst>
          </p:cNvPr>
          <p:cNvSpPr>
            <a:spLocks noGrp="1"/>
          </p:cNvSpPr>
          <p:nvPr>
            <p:ph type="body" sz="quarter" idx="4294967295"/>
          </p:nvPr>
        </p:nvSpPr>
        <p:spPr>
          <a:xfrm>
            <a:off x="3953746" y="3091557"/>
            <a:ext cx="5349953" cy="3139788"/>
          </a:xfrm>
          <a:ln>
            <a:noFill/>
          </a:ln>
        </p:spPr>
        <p:txBody>
          <a:bodyPr>
            <a:noAutofit/>
          </a:bodyPr>
          <a:lstStyle/>
          <a:p>
            <a:pPr marL="0" indent="0">
              <a:buNone/>
            </a:pPr>
            <a:r>
              <a:rPr lang="en-US" sz="2400" b="1" dirty="0">
                <a:solidFill>
                  <a:schemeClr val="tx1">
                    <a:lumMod val="60000"/>
                    <a:lumOff val="40000"/>
                  </a:schemeClr>
                </a:solidFill>
              </a:rPr>
              <a:t>W</a:t>
            </a:r>
            <a:r>
              <a:rPr lang="en-US" sz="1400" dirty="0">
                <a:solidFill>
                  <a:schemeClr val="tx1">
                    <a:lumMod val="60000"/>
                    <a:lumOff val="40000"/>
                  </a:schemeClr>
                </a:solidFill>
              </a:rPr>
              <a:t>e provide companies the opportunity to purchase </a:t>
            </a:r>
            <a:r>
              <a:rPr lang="en-US" sz="1400" b="1" dirty="0">
                <a:solidFill>
                  <a:schemeClr val="tx1">
                    <a:lumMod val="60000"/>
                    <a:lumOff val="40000"/>
                  </a:schemeClr>
                </a:solidFill>
              </a:rPr>
              <a:t>carbon offsets bundled</a:t>
            </a:r>
            <a:r>
              <a:rPr lang="en-US" sz="1400" dirty="0">
                <a:solidFill>
                  <a:schemeClr val="tx1">
                    <a:lumMod val="60000"/>
                    <a:lumOff val="40000"/>
                  </a:schemeClr>
                </a:solidFill>
              </a:rPr>
              <a:t> together with their fuel purchase. This product package involves a complete solution for our customer’s carbon exposure, offering globally acknowledged emission factors and the calculation of fuel associated carbon emissions, market advice, cost per liter or gallon of fuel and ultimately market access. </a:t>
            </a:r>
          </a:p>
          <a:p>
            <a:pPr marL="0" indent="0">
              <a:buNone/>
            </a:pPr>
            <a:endParaRPr lang="en-US" sz="1400" dirty="0">
              <a:solidFill>
                <a:schemeClr val="tx1">
                  <a:lumMod val="60000"/>
                  <a:lumOff val="40000"/>
                </a:schemeClr>
              </a:solidFill>
            </a:endParaRPr>
          </a:p>
          <a:p>
            <a:pPr marL="0" indent="0">
              <a:buNone/>
            </a:pPr>
            <a:r>
              <a:rPr lang="en-US" sz="1400" dirty="0">
                <a:solidFill>
                  <a:schemeClr val="tx1">
                    <a:lumMod val="60000"/>
                    <a:lumOff val="40000"/>
                  </a:schemeClr>
                </a:solidFill>
              </a:rPr>
              <a:t>This allows our clients to focus on their core business while our carbon team takes care of the entire sourcing strategy. </a:t>
            </a:r>
            <a:r>
              <a:rPr lang="en-GB" sz="1400" dirty="0">
                <a:solidFill>
                  <a:schemeClr val="tx1">
                    <a:lumMod val="60000"/>
                    <a:lumOff val="40000"/>
                  </a:schemeClr>
                </a:solidFill>
              </a:rPr>
              <a:t>It is also possible to integrate the cost of carbon offsets in the fuel invoice. </a:t>
            </a:r>
            <a:endParaRPr lang="en-US" sz="1400" dirty="0">
              <a:solidFill>
                <a:schemeClr val="tx1">
                  <a:lumMod val="60000"/>
                  <a:lumOff val="40000"/>
                </a:schemeClr>
              </a:solidFill>
            </a:endParaRPr>
          </a:p>
        </p:txBody>
      </p:sp>
      <p:sp>
        <p:nvSpPr>
          <p:cNvPr id="10" name="Rectangle 9">
            <a:extLst>
              <a:ext uri="{FF2B5EF4-FFF2-40B4-BE49-F238E27FC236}">
                <a16:creationId xmlns:a16="http://schemas.microsoft.com/office/drawing/2014/main" id="{5DED0131-8642-F44B-8D89-E036A121E59B}"/>
              </a:ext>
            </a:extLst>
          </p:cNvPr>
          <p:cNvSpPr/>
          <p:nvPr/>
        </p:nvSpPr>
        <p:spPr>
          <a:xfrm>
            <a:off x="3950899" y="6538911"/>
            <a:ext cx="4729180" cy="215444"/>
          </a:xfrm>
          <a:prstGeom prst="rect">
            <a:avLst/>
          </a:prstGeom>
        </p:spPr>
        <p:txBody>
          <a:bodyPr wrap="none">
            <a:spAutoFit/>
          </a:bodyPr>
          <a:lstStyle/>
          <a:p>
            <a:pPr eaLnBrk="1" hangingPunct="1">
              <a:defRPr/>
            </a:pPr>
            <a:r>
              <a:rPr lang="en-US" altLang="en-US" sz="800" dirty="0">
                <a:solidFill>
                  <a:schemeClr val="tx1">
                    <a:lumMod val="60000"/>
                    <a:lumOff val="40000"/>
                  </a:schemeClr>
                </a:solidFill>
                <a:latin typeface="Arial" panose="020B0604020202020204" pitchFamily="34" charset="0"/>
                <a:cs typeface="Arial" panose="020B0604020202020204" pitchFamily="34" charset="0"/>
                <a:sym typeface="+mn-lt"/>
              </a:rPr>
              <a:t>Copyright © 2020 World Fuel Services Corporation. Proprietary &amp; Confidential. All Rights Reserved.</a:t>
            </a:r>
          </a:p>
        </p:txBody>
      </p:sp>
    </p:spTree>
    <p:extLst>
      <p:ext uri="{BB962C8B-B14F-4D97-AF65-F5344CB8AC3E}">
        <p14:creationId xmlns:p14="http://schemas.microsoft.com/office/powerpoint/2010/main" val="28015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WFS Colors">
      <a:dk1>
        <a:srgbClr val="3F3F3F"/>
      </a:dk1>
      <a:lt1>
        <a:srgbClr val="FFFFFF"/>
      </a:lt1>
      <a:dk2>
        <a:srgbClr val="313C41"/>
      </a:dk2>
      <a:lt2>
        <a:srgbClr val="FFFFFF"/>
      </a:lt2>
      <a:accent1>
        <a:srgbClr val="E4E9E9"/>
      </a:accent1>
      <a:accent2>
        <a:srgbClr val="C9D6E0"/>
      </a:accent2>
      <a:accent3>
        <a:srgbClr val="87ABC6"/>
      </a:accent3>
      <a:accent4>
        <a:srgbClr val="596C81"/>
      </a:accent4>
      <a:accent5>
        <a:srgbClr val="014F8A"/>
      </a:accent5>
      <a:accent6>
        <a:srgbClr val="172233"/>
      </a:accent6>
      <a:hlink>
        <a:srgbClr val="E4712A"/>
      </a:hlink>
      <a:folHlink>
        <a:srgbClr val="FEC03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24425</TotalTime>
  <Words>1823</Words>
  <Application>Microsoft Office PowerPoint</Application>
  <PresentationFormat>Widescreen</PresentationFormat>
  <Paragraphs>162</Paragraphs>
  <Slides>13</Slides>
  <Notes>0</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1_Office Theme</vt:lpstr>
      <vt:lpstr>Ever y t h i ng  Energy</vt:lpstr>
      <vt:lpstr>PowerPoint Presentation</vt:lpstr>
      <vt:lpstr>We help our customers reduce their carbon footprint.</vt:lpstr>
      <vt:lpstr>PowerPoint Presentation</vt:lpstr>
      <vt:lpstr>PowerPoint Presentation</vt:lpstr>
      <vt:lpstr>PowerPoint Presentation</vt:lpstr>
      <vt:lpstr>Carbon offsets  as a standalone  product</vt:lpstr>
      <vt:lpstr>Carbon offsets as a standalone product cont’d.</vt:lpstr>
      <vt:lpstr>Carbon  embedded  fuel product</vt:lpstr>
      <vt:lpstr>Consultancy &amp; strategy  workshops</vt:lpstr>
      <vt:lpstr>PowerPoint Presentation</vt:lpstr>
      <vt:lpstr>PowerPoint Presentation</vt:lpstr>
      <vt:lpstr>Ever y t h i ng  Energy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PROPERTY SOLUTION</dc:title>
  <dc:subject/>
  <dc:creator>NRego@world-kinect.com</dc:creator>
  <cp:keywords/>
  <dc:description/>
  <cp:lastModifiedBy>Michael Zayas</cp:lastModifiedBy>
  <cp:revision>916</cp:revision>
  <dcterms:created xsi:type="dcterms:W3CDTF">2018-05-24T07:20:51Z</dcterms:created>
  <dcterms:modified xsi:type="dcterms:W3CDTF">2020-08-28T15:49:50Z</dcterms:modified>
  <cp:category/>
</cp:coreProperties>
</file>